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8" r:id="rId2"/>
    <p:sldMasterId id="2147483697" r:id="rId3"/>
  </p:sldMasterIdLst>
  <p:notesMasterIdLst>
    <p:notesMasterId r:id="rId63"/>
  </p:notesMasterIdLst>
  <p:sldIdLst>
    <p:sldId id="256" r:id="rId4"/>
    <p:sldId id="257" r:id="rId5"/>
    <p:sldId id="307" r:id="rId6"/>
    <p:sldId id="258" r:id="rId7"/>
    <p:sldId id="345" r:id="rId8"/>
    <p:sldId id="267" r:id="rId9"/>
    <p:sldId id="265" r:id="rId10"/>
    <p:sldId id="369" r:id="rId11"/>
    <p:sldId id="310" r:id="rId12"/>
    <p:sldId id="305" r:id="rId13"/>
    <p:sldId id="347" r:id="rId14"/>
    <p:sldId id="365" r:id="rId15"/>
    <p:sldId id="262" r:id="rId16"/>
    <p:sldId id="263" r:id="rId17"/>
    <p:sldId id="366" r:id="rId18"/>
    <p:sldId id="270" r:id="rId19"/>
    <p:sldId id="271" r:id="rId20"/>
    <p:sldId id="351" r:id="rId21"/>
    <p:sldId id="342" r:id="rId22"/>
    <p:sldId id="259" r:id="rId23"/>
    <p:sldId id="520" r:id="rId24"/>
    <p:sldId id="479" r:id="rId25"/>
    <p:sldId id="391" r:id="rId26"/>
    <p:sldId id="521" r:id="rId27"/>
    <p:sldId id="264" r:id="rId28"/>
    <p:sldId id="522" r:id="rId29"/>
    <p:sldId id="523" r:id="rId30"/>
    <p:sldId id="266" r:id="rId31"/>
    <p:sldId id="268" r:id="rId32"/>
    <p:sldId id="517" r:id="rId33"/>
    <p:sldId id="459" r:id="rId34"/>
    <p:sldId id="408" r:id="rId35"/>
    <p:sldId id="458" r:id="rId36"/>
    <p:sldId id="506" r:id="rId37"/>
    <p:sldId id="269" r:id="rId38"/>
    <p:sldId id="524" r:id="rId39"/>
    <p:sldId id="525" r:id="rId40"/>
    <p:sldId id="272" r:id="rId41"/>
    <p:sldId id="273" r:id="rId42"/>
    <p:sldId id="326" r:id="rId43"/>
    <p:sldId id="343" r:id="rId44"/>
    <p:sldId id="355" r:id="rId45"/>
    <p:sldId id="371" r:id="rId46"/>
    <p:sldId id="378" r:id="rId47"/>
    <p:sldId id="368" r:id="rId48"/>
    <p:sldId id="370" r:id="rId49"/>
    <p:sldId id="356" r:id="rId50"/>
    <p:sldId id="357" r:id="rId51"/>
    <p:sldId id="376" r:id="rId52"/>
    <p:sldId id="377" r:id="rId53"/>
    <p:sldId id="361" r:id="rId54"/>
    <p:sldId id="372" r:id="rId55"/>
    <p:sldId id="364" r:id="rId56"/>
    <p:sldId id="344" r:id="rId57"/>
    <p:sldId id="379" r:id="rId58"/>
    <p:sldId id="367" r:id="rId59"/>
    <p:sldId id="352" r:id="rId60"/>
    <p:sldId id="353" r:id="rId61"/>
    <p:sldId id="354" r:id="rId6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000" baseline="0"/>
              <a:t>TIPOLOGÍA</a:t>
            </a:r>
          </a:p>
        </c:rich>
      </c:tx>
      <c:layout>
        <c:manualLayout>
          <c:xMode val="edge"/>
          <c:yMode val="edge"/>
          <c:x val="0.37958961666648416"/>
          <c:y val="2.336448598130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1876763068167885"/>
          <c:w val="1"/>
          <c:h val="0.55689712267275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43-4661-86B4-BFF5D1ED0FA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43-4661-86B4-BFF5D1ED0F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543-4661-86B4-BFF5D1ED0FA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543-4661-86B4-BFF5D1ED0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Hoja1!$C$5:$D$5</c:f>
              <c:strCache>
                <c:ptCount val="2"/>
                <c:pt idx="0">
                  <c:v>Proyectos </c:v>
                </c:pt>
                <c:pt idx="1">
                  <c:v>Organziaciones</c:v>
                </c:pt>
              </c:strCache>
            </c:strRef>
          </c:cat>
          <c:val>
            <c:numRef>
              <c:f>Hoja1!$C$6:$D$6</c:f>
              <c:numCache>
                <c:formatCode>General</c:formatCode>
                <c:ptCount val="2"/>
                <c:pt idx="0">
                  <c:v>7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43-4661-86B4-BFF5D1ED0FA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391211182051481"/>
          <c:y val="0.14867601246105916"/>
          <c:w val="0.63217541131419763"/>
          <c:h val="0.13142615350651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cap="all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000" b="0" i="0" normalizeH="0" baseline="0"/>
              <a:t>FORMA JURÍDICA</a:t>
            </a:r>
          </a:p>
        </c:rich>
      </c:tx>
      <c:layout>
        <c:manualLayout>
          <c:xMode val="edge"/>
          <c:yMode val="edge"/>
          <c:x val="0.30156695156695157"/>
          <c:y val="3.1225604996096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cap="all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9583214237437144"/>
          <c:w val="1"/>
          <c:h val="0.67372631503253877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21-4FE9-8BF9-FCD4573717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21-4FE9-8BF9-FCD4573717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21-4FE9-8BF9-FCD4573717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821-4FE9-8BF9-FCD4573717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821-4FE9-8BF9-FCD4573717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Hoja1!$F$15:$I$15</c:f>
              <c:strCache>
                <c:ptCount val="4"/>
                <c:pt idx="0">
                  <c:v>ONGs</c:v>
                </c:pt>
                <c:pt idx="1">
                  <c:v>Públicas</c:v>
                </c:pt>
                <c:pt idx="2">
                  <c:v>Mercantiles</c:v>
                </c:pt>
                <c:pt idx="3">
                  <c:v>Cotizadas</c:v>
                </c:pt>
              </c:strCache>
            </c:strRef>
          </c:cat>
          <c:val>
            <c:numRef>
              <c:f>Hoja1!$F$16:$I$16</c:f>
              <c:numCache>
                <c:formatCode>General</c:formatCode>
                <c:ptCount val="4"/>
                <c:pt idx="0">
                  <c:v>26</c:v>
                </c:pt>
                <c:pt idx="1">
                  <c:v>8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21-4FE9-8BF9-FCD4573717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986886093019885"/>
          <c:y val="0.153767422907753"/>
          <c:w val="0.72026227813960231"/>
          <c:h val="0.11923381152698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000" baseline="0"/>
              <a:t>CONTINUIDAD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8404636920384957"/>
          <c:y val="0.23931867891513561"/>
          <c:w val="0.43190748031496068"/>
          <c:h val="0.7198458005249345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FF-431C-B53E-3CCC89A8FD8E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FF-431C-B53E-3CCC89A8FD8E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FF-431C-B53E-3CCC89A8FD8E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FF-431C-B53E-3CCC89A8FD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Hoja1!$C$9:$F$9</c:f>
              <c:strCache>
                <c:ptCount val="4"/>
                <c:pt idx="0">
                  <c:v>Sin acabar</c:v>
                </c:pt>
                <c:pt idx="1">
                  <c:v>1 año</c:v>
                </c:pt>
                <c:pt idx="2">
                  <c:v>Varios años</c:v>
                </c:pt>
                <c:pt idx="3">
                  <c:v> (&gt;3 años)</c:v>
                </c:pt>
              </c:strCache>
            </c:strRef>
          </c:cat>
          <c:val>
            <c:numRef>
              <c:f>Hoja1!$C$10:$F$10</c:f>
              <c:numCache>
                <c:formatCode>General</c:formatCode>
                <c:ptCount val="4"/>
                <c:pt idx="0">
                  <c:v>4</c:v>
                </c:pt>
                <c:pt idx="1">
                  <c:v>14</c:v>
                </c:pt>
                <c:pt idx="2">
                  <c:v>30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FF-431C-B53E-3CCC89A8FD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7777356442342727E-2"/>
          <c:y val="0.13309105592570161"/>
          <c:w val="0.88444491534875425"/>
          <c:h val="0.10857465581875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/>
              <a:t>EVOLUCIÓN DEL Nº DE ORGANIZACIONES PARTICIPANTES</a:t>
            </a:r>
          </a:p>
        </c:rich>
      </c:tx>
      <c:layout>
        <c:manualLayout>
          <c:xMode val="edge"/>
          <c:yMode val="edge"/>
          <c:x val="0.159459459459459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13057888597258674"/>
          <c:w val="0.90286351706036749"/>
          <c:h val="0.762021726450860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BDC-45D4-9C52-EB7AB5F55C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Hoja1!$C$11:$H$11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Hoja1!$C$12:$H$12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23</c:v>
                </c:pt>
                <c:pt idx="4">
                  <c:v>31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C-45D4-9C52-EB7AB5F55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20161872"/>
        <c:axId val="620162528"/>
      </c:barChart>
      <c:catAx>
        <c:axId val="62016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0162528"/>
        <c:crosses val="autoZero"/>
        <c:auto val="1"/>
        <c:lblAlgn val="ctr"/>
        <c:lblOffset val="100"/>
        <c:noMultiLvlLbl val="0"/>
      </c:catAx>
      <c:valAx>
        <c:axId val="6201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016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B97C9-11CE-433F-812B-37248E4D25B1}" type="doc">
      <dgm:prSet loTypeId="urn:microsoft.com/office/officeart/2005/8/layout/radial6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86F84BAB-4B0E-45A7-89B4-1F94D34B715D}">
      <dgm:prSet phldrT="[Texto]"/>
      <dgm:spPr/>
      <dgm:t>
        <a:bodyPr/>
        <a:lstStyle/>
        <a:p>
          <a:r>
            <a:rPr lang="es-ES" dirty="0"/>
            <a:t>Presupuesto Pastoral </a:t>
          </a:r>
        </a:p>
        <a:p>
          <a:r>
            <a:rPr lang="es-ES" dirty="0"/>
            <a:t> 35</a:t>
          </a:r>
        </a:p>
      </dgm:t>
    </dgm:pt>
    <dgm:pt modelId="{4CA2F4DA-4820-4A2C-8AF1-85AFE71AD9CB}" type="parTrans" cxnId="{C6D5A5D3-577F-4B82-8EC3-FCAB4BD7ACBB}">
      <dgm:prSet/>
      <dgm:spPr/>
      <dgm:t>
        <a:bodyPr/>
        <a:lstStyle/>
        <a:p>
          <a:endParaRPr lang="es-ES"/>
        </a:p>
      </dgm:t>
    </dgm:pt>
    <dgm:pt modelId="{BE1FE603-63AC-415E-9FF0-65EDDE85D1E6}" type="sibTrans" cxnId="{C6D5A5D3-577F-4B82-8EC3-FCAB4BD7ACBB}">
      <dgm:prSet/>
      <dgm:spPr/>
      <dgm:t>
        <a:bodyPr/>
        <a:lstStyle/>
        <a:p>
          <a:endParaRPr lang="es-ES"/>
        </a:p>
      </dgm:t>
    </dgm:pt>
    <dgm:pt modelId="{2C582DFE-F593-451C-A4A3-8FB11007E716}">
      <dgm:prSet phldrT="[Texto]"/>
      <dgm:spPr/>
      <dgm:t>
        <a:bodyPr/>
        <a:lstStyle/>
        <a:p>
          <a:r>
            <a:rPr lang="es-ES" dirty="0"/>
            <a:t>Parroquias</a:t>
          </a:r>
        </a:p>
        <a:p>
          <a:r>
            <a:rPr lang="es-ES" dirty="0"/>
            <a:t> 12 M</a:t>
          </a:r>
        </a:p>
      </dgm:t>
    </dgm:pt>
    <dgm:pt modelId="{EA7CB14D-709E-42FB-8FF5-D7E2390FBA84}" type="parTrans" cxnId="{E3C9B8C5-5C36-4CDF-AEF2-C2A1FEEC9FF5}">
      <dgm:prSet/>
      <dgm:spPr/>
      <dgm:t>
        <a:bodyPr/>
        <a:lstStyle/>
        <a:p>
          <a:endParaRPr lang="es-ES"/>
        </a:p>
      </dgm:t>
    </dgm:pt>
    <dgm:pt modelId="{3D1B7A9B-C21B-4AEB-8A94-CC0A9F81DB76}" type="sibTrans" cxnId="{E3C9B8C5-5C36-4CDF-AEF2-C2A1FEEC9FF5}">
      <dgm:prSet/>
      <dgm:spPr/>
      <dgm:t>
        <a:bodyPr/>
        <a:lstStyle/>
        <a:p>
          <a:endParaRPr lang="es-ES"/>
        </a:p>
      </dgm:t>
    </dgm:pt>
    <dgm:pt modelId="{99C02EC5-EF37-4058-A23B-0451B3354CD9}">
      <dgm:prSet phldrT="[Texto]"/>
      <dgm:spPr/>
      <dgm:t>
        <a:bodyPr/>
        <a:lstStyle/>
        <a:p>
          <a:r>
            <a:rPr lang="es-ES" dirty="0"/>
            <a:t>Caritas</a:t>
          </a:r>
        </a:p>
        <a:p>
          <a:r>
            <a:rPr lang="es-ES" dirty="0"/>
            <a:t> 12, M</a:t>
          </a:r>
        </a:p>
      </dgm:t>
    </dgm:pt>
    <dgm:pt modelId="{B7FD03BA-6CCE-4A90-92A9-9D1B5CA3D209}" type="parTrans" cxnId="{C27E72B8-80EE-43F4-8FCB-389919B2CC5F}">
      <dgm:prSet/>
      <dgm:spPr/>
      <dgm:t>
        <a:bodyPr/>
        <a:lstStyle/>
        <a:p>
          <a:endParaRPr lang="es-ES"/>
        </a:p>
      </dgm:t>
    </dgm:pt>
    <dgm:pt modelId="{0F53B864-B74D-43A5-80F2-50C5896E6FC1}" type="sibTrans" cxnId="{C27E72B8-80EE-43F4-8FCB-389919B2CC5F}">
      <dgm:prSet/>
      <dgm:spPr/>
      <dgm:t>
        <a:bodyPr/>
        <a:lstStyle/>
        <a:p>
          <a:endParaRPr lang="es-ES"/>
        </a:p>
      </dgm:t>
    </dgm:pt>
    <dgm:pt modelId="{A98A0D83-B0A0-4107-A439-09EB5279A58C}">
      <dgm:prSet phldrT="[Texto]"/>
      <dgm:spPr/>
      <dgm:t>
        <a:bodyPr/>
        <a:lstStyle/>
        <a:p>
          <a:r>
            <a:rPr lang="es-ES" dirty="0"/>
            <a:t>Misiones+MU</a:t>
          </a:r>
        </a:p>
        <a:p>
          <a:r>
            <a:rPr lang="es-ES" dirty="0"/>
            <a:t>3</a:t>
          </a:r>
        </a:p>
      </dgm:t>
    </dgm:pt>
    <dgm:pt modelId="{DB7017EC-2BB8-4FF3-9D6E-D15C28234AC7}" type="parTrans" cxnId="{40B7AEAC-EC6A-49F6-A07F-4F6EE438F57C}">
      <dgm:prSet/>
      <dgm:spPr/>
      <dgm:t>
        <a:bodyPr/>
        <a:lstStyle/>
        <a:p>
          <a:endParaRPr lang="es-ES"/>
        </a:p>
      </dgm:t>
    </dgm:pt>
    <dgm:pt modelId="{81A10B2F-F04F-41BD-97A2-BDDA1EB0C295}" type="sibTrans" cxnId="{40B7AEAC-EC6A-49F6-A07F-4F6EE438F57C}">
      <dgm:prSet/>
      <dgm:spPr/>
      <dgm:t>
        <a:bodyPr/>
        <a:lstStyle/>
        <a:p>
          <a:endParaRPr lang="es-ES"/>
        </a:p>
      </dgm:t>
    </dgm:pt>
    <dgm:pt modelId="{BF0E7F0E-4E50-4095-9EED-3E4C4E1EDB49}">
      <dgm:prSet phldrT="[Texto]"/>
      <dgm:spPr/>
      <dgm:t>
        <a:bodyPr/>
        <a:lstStyle/>
        <a:p>
          <a:r>
            <a:rPr lang="es-ES" dirty="0"/>
            <a:t>Residencias </a:t>
          </a:r>
        </a:p>
        <a:p>
          <a:r>
            <a:rPr lang="es-ES" dirty="0"/>
            <a:t>1 M</a:t>
          </a:r>
        </a:p>
      </dgm:t>
    </dgm:pt>
    <dgm:pt modelId="{95B02123-0F4C-468F-A9BD-A107B326FBF8}" type="parTrans" cxnId="{366E3522-FBCC-4BE3-B3EA-9AA9552EE09D}">
      <dgm:prSet/>
      <dgm:spPr/>
      <dgm:t>
        <a:bodyPr/>
        <a:lstStyle/>
        <a:p>
          <a:endParaRPr lang="es-ES"/>
        </a:p>
      </dgm:t>
    </dgm:pt>
    <dgm:pt modelId="{AE545236-19B5-4798-9C53-E8D13EBD845C}" type="sibTrans" cxnId="{366E3522-FBCC-4BE3-B3EA-9AA9552EE09D}">
      <dgm:prSet/>
      <dgm:spPr/>
      <dgm:t>
        <a:bodyPr/>
        <a:lstStyle/>
        <a:p>
          <a:endParaRPr lang="es-ES"/>
        </a:p>
      </dgm:t>
    </dgm:pt>
    <dgm:pt modelId="{53101B2E-3ECA-4B52-99B8-140F9A015E3D}">
      <dgm:prSet/>
      <dgm:spPr/>
      <dgm:t>
        <a:bodyPr/>
        <a:lstStyle/>
        <a:p>
          <a:r>
            <a:rPr lang="es-ES" dirty="0"/>
            <a:t>Seminario+ Entes</a:t>
          </a:r>
        </a:p>
        <a:p>
          <a:r>
            <a:rPr lang="es-ES" dirty="0"/>
            <a:t>2 M</a:t>
          </a:r>
        </a:p>
      </dgm:t>
    </dgm:pt>
    <dgm:pt modelId="{013C5365-9561-4E5A-8FFE-511D11608AD6}" type="parTrans" cxnId="{BF00000D-1870-43E7-9907-E14707B46CF6}">
      <dgm:prSet/>
      <dgm:spPr/>
      <dgm:t>
        <a:bodyPr/>
        <a:lstStyle/>
        <a:p>
          <a:endParaRPr lang="es-ES"/>
        </a:p>
      </dgm:t>
    </dgm:pt>
    <dgm:pt modelId="{DA1C9303-DC45-4932-AE21-33E07E22D2D1}" type="sibTrans" cxnId="{BF00000D-1870-43E7-9907-E14707B46CF6}">
      <dgm:prSet/>
      <dgm:spPr/>
      <dgm:t>
        <a:bodyPr/>
        <a:lstStyle/>
        <a:p>
          <a:endParaRPr lang="es-ES"/>
        </a:p>
      </dgm:t>
    </dgm:pt>
    <dgm:pt modelId="{BC4606AE-7646-43F1-8539-B6FAA9ECC7BA}">
      <dgm:prSet/>
      <dgm:spPr/>
      <dgm:t>
        <a:bodyPr/>
        <a:lstStyle/>
        <a:p>
          <a:r>
            <a:rPr lang="es-ES" dirty="0"/>
            <a:t>Adm Dioces</a:t>
          </a:r>
        </a:p>
        <a:p>
          <a:r>
            <a:rPr lang="es-ES" dirty="0"/>
            <a:t>5</a:t>
          </a:r>
        </a:p>
      </dgm:t>
    </dgm:pt>
    <dgm:pt modelId="{CAB68A08-F3E7-437A-A609-9C6936630B36}" type="parTrans" cxnId="{D08FD5F8-AC91-405C-8162-AAF2B0E81FDB}">
      <dgm:prSet/>
      <dgm:spPr/>
      <dgm:t>
        <a:bodyPr/>
        <a:lstStyle/>
        <a:p>
          <a:endParaRPr lang="es-ES"/>
        </a:p>
      </dgm:t>
    </dgm:pt>
    <dgm:pt modelId="{7813D0CA-22F8-403D-903C-CB51E3DAB0ED}" type="sibTrans" cxnId="{D08FD5F8-AC91-405C-8162-AAF2B0E81FDB}">
      <dgm:prSet/>
      <dgm:spPr/>
      <dgm:t>
        <a:bodyPr/>
        <a:lstStyle/>
        <a:p>
          <a:endParaRPr lang="es-ES"/>
        </a:p>
      </dgm:t>
    </dgm:pt>
    <dgm:pt modelId="{2E4CB920-E92C-4D01-9FEE-A658A2D5D49B}" type="pres">
      <dgm:prSet presAssocID="{CA0B97C9-11CE-433F-812B-37248E4D25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60F4F6-5CAE-48A2-A05A-7D89458F1159}" type="pres">
      <dgm:prSet presAssocID="{86F84BAB-4B0E-45A7-89B4-1F94D34B715D}" presName="centerShape" presStyleLbl="node0" presStyleIdx="0" presStyleCnt="1"/>
      <dgm:spPr/>
    </dgm:pt>
    <dgm:pt modelId="{39FEB269-D63C-4AA8-BF4C-67FDA0B91246}" type="pres">
      <dgm:prSet presAssocID="{2C582DFE-F593-451C-A4A3-8FB11007E716}" presName="node" presStyleLbl="node1" presStyleIdx="0" presStyleCnt="6">
        <dgm:presLayoutVars>
          <dgm:bulletEnabled val="1"/>
        </dgm:presLayoutVars>
      </dgm:prSet>
      <dgm:spPr/>
    </dgm:pt>
    <dgm:pt modelId="{FA601C04-2348-4651-B79F-93ED145E2A19}" type="pres">
      <dgm:prSet presAssocID="{2C582DFE-F593-451C-A4A3-8FB11007E716}" presName="dummy" presStyleCnt="0"/>
      <dgm:spPr/>
    </dgm:pt>
    <dgm:pt modelId="{0C62EF73-5AE1-4A00-9FEB-B4E3367995F0}" type="pres">
      <dgm:prSet presAssocID="{3D1B7A9B-C21B-4AEB-8A94-CC0A9F81DB76}" presName="sibTrans" presStyleLbl="sibTrans2D1" presStyleIdx="0" presStyleCnt="6"/>
      <dgm:spPr/>
    </dgm:pt>
    <dgm:pt modelId="{6E1E9F71-1834-408E-9C51-28E77CFD2CBA}" type="pres">
      <dgm:prSet presAssocID="{99C02EC5-EF37-4058-A23B-0451B3354CD9}" presName="node" presStyleLbl="node1" presStyleIdx="1" presStyleCnt="6">
        <dgm:presLayoutVars>
          <dgm:bulletEnabled val="1"/>
        </dgm:presLayoutVars>
      </dgm:prSet>
      <dgm:spPr/>
    </dgm:pt>
    <dgm:pt modelId="{CAC634F0-AC65-42D7-86F4-D09A8F477268}" type="pres">
      <dgm:prSet presAssocID="{99C02EC5-EF37-4058-A23B-0451B3354CD9}" presName="dummy" presStyleCnt="0"/>
      <dgm:spPr/>
    </dgm:pt>
    <dgm:pt modelId="{D43C2313-2E10-4360-B1EA-0775B29585C4}" type="pres">
      <dgm:prSet presAssocID="{0F53B864-B74D-43A5-80F2-50C5896E6FC1}" presName="sibTrans" presStyleLbl="sibTrans2D1" presStyleIdx="1" presStyleCnt="6"/>
      <dgm:spPr/>
    </dgm:pt>
    <dgm:pt modelId="{4B79249B-9D05-42CA-BC2C-AEE2C5AA36DD}" type="pres">
      <dgm:prSet presAssocID="{A98A0D83-B0A0-4107-A439-09EB5279A58C}" presName="node" presStyleLbl="node1" presStyleIdx="2" presStyleCnt="6">
        <dgm:presLayoutVars>
          <dgm:bulletEnabled val="1"/>
        </dgm:presLayoutVars>
      </dgm:prSet>
      <dgm:spPr/>
    </dgm:pt>
    <dgm:pt modelId="{E6D5A9CF-4CDE-4500-B414-6599D944F460}" type="pres">
      <dgm:prSet presAssocID="{A98A0D83-B0A0-4107-A439-09EB5279A58C}" presName="dummy" presStyleCnt="0"/>
      <dgm:spPr/>
    </dgm:pt>
    <dgm:pt modelId="{D1843423-81AE-47F3-A96C-74CA65B7E2EA}" type="pres">
      <dgm:prSet presAssocID="{81A10B2F-F04F-41BD-97A2-BDDA1EB0C295}" presName="sibTrans" presStyleLbl="sibTrans2D1" presStyleIdx="2" presStyleCnt="6"/>
      <dgm:spPr/>
    </dgm:pt>
    <dgm:pt modelId="{C7093028-B06D-4D7D-9BA9-9D977AB7D4E1}" type="pres">
      <dgm:prSet presAssocID="{BF0E7F0E-4E50-4095-9EED-3E4C4E1EDB49}" presName="node" presStyleLbl="node1" presStyleIdx="3" presStyleCnt="6">
        <dgm:presLayoutVars>
          <dgm:bulletEnabled val="1"/>
        </dgm:presLayoutVars>
      </dgm:prSet>
      <dgm:spPr/>
    </dgm:pt>
    <dgm:pt modelId="{0845C352-D5AF-4705-94C8-2B2B770A026B}" type="pres">
      <dgm:prSet presAssocID="{BF0E7F0E-4E50-4095-9EED-3E4C4E1EDB49}" presName="dummy" presStyleCnt="0"/>
      <dgm:spPr/>
    </dgm:pt>
    <dgm:pt modelId="{2A2FA0FA-AA9D-41ED-A771-14A2BE1ACD21}" type="pres">
      <dgm:prSet presAssocID="{AE545236-19B5-4798-9C53-E8D13EBD845C}" presName="sibTrans" presStyleLbl="sibTrans2D1" presStyleIdx="3" presStyleCnt="6"/>
      <dgm:spPr/>
    </dgm:pt>
    <dgm:pt modelId="{39D66D88-5F1F-4C26-BB18-50745CDA258F}" type="pres">
      <dgm:prSet presAssocID="{53101B2E-3ECA-4B52-99B8-140F9A015E3D}" presName="node" presStyleLbl="node1" presStyleIdx="4" presStyleCnt="6">
        <dgm:presLayoutVars>
          <dgm:bulletEnabled val="1"/>
        </dgm:presLayoutVars>
      </dgm:prSet>
      <dgm:spPr/>
    </dgm:pt>
    <dgm:pt modelId="{E0B90735-9296-4C82-8470-0468B9D9A6B5}" type="pres">
      <dgm:prSet presAssocID="{53101B2E-3ECA-4B52-99B8-140F9A015E3D}" presName="dummy" presStyleCnt="0"/>
      <dgm:spPr/>
    </dgm:pt>
    <dgm:pt modelId="{512FA78C-F534-4D68-9511-FC5C23CDE09A}" type="pres">
      <dgm:prSet presAssocID="{DA1C9303-DC45-4932-AE21-33E07E22D2D1}" presName="sibTrans" presStyleLbl="sibTrans2D1" presStyleIdx="4" presStyleCnt="6"/>
      <dgm:spPr/>
    </dgm:pt>
    <dgm:pt modelId="{00668199-B552-4C75-A91D-0CFF13A9281E}" type="pres">
      <dgm:prSet presAssocID="{BC4606AE-7646-43F1-8539-B6FAA9ECC7BA}" presName="node" presStyleLbl="node1" presStyleIdx="5" presStyleCnt="6">
        <dgm:presLayoutVars>
          <dgm:bulletEnabled val="1"/>
        </dgm:presLayoutVars>
      </dgm:prSet>
      <dgm:spPr/>
    </dgm:pt>
    <dgm:pt modelId="{5E2CB6D1-C53F-4298-9B61-96BB53780A7D}" type="pres">
      <dgm:prSet presAssocID="{BC4606AE-7646-43F1-8539-B6FAA9ECC7BA}" presName="dummy" presStyleCnt="0"/>
      <dgm:spPr/>
    </dgm:pt>
    <dgm:pt modelId="{CB64CFB9-B798-4A58-A9B8-C87A683D54FD}" type="pres">
      <dgm:prSet presAssocID="{7813D0CA-22F8-403D-903C-CB51E3DAB0ED}" presName="sibTrans" presStyleLbl="sibTrans2D1" presStyleIdx="5" presStyleCnt="6"/>
      <dgm:spPr/>
    </dgm:pt>
  </dgm:ptLst>
  <dgm:cxnLst>
    <dgm:cxn modelId="{82EC2E03-081B-4D74-9E11-5E2D8B7DDE84}" type="presOf" srcId="{AE545236-19B5-4798-9C53-E8D13EBD845C}" destId="{2A2FA0FA-AA9D-41ED-A771-14A2BE1ACD21}" srcOrd="0" destOrd="0" presId="urn:microsoft.com/office/officeart/2005/8/layout/radial6"/>
    <dgm:cxn modelId="{C9EBA20C-C502-4575-B1E4-F32443F72508}" type="presOf" srcId="{DA1C9303-DC45-4932-AE21-33E07E22D2D1}" destId="{512FA78C-F534-4D68-9511-FC5C23CDE09A}" srcOrd="0" destOrd="0" presId="urn:microsoft.com/office/officeart/2005/8/layout/radial6"/>
    <dgm:cxn modelId="{BF00000D-1870-43E7-9907-E14707B46CF6}" srcId="{86F84BAB-4B0E-45A7-89B4-1F94D34B715D}" destId="{53101B2E-3ECA-4B52-99B8-140F9A015E3D}" srcOrd="4" destOrd="0" parTransId="{013C5365-9561-4E5A-8FFE-511D11608AD6}" sibTransId="{DA1C9303-DC45-4932-AE21-33E07E22D2D1}"/>
    <dgm:cxn modelId="{C1419D19-FAA6-4DB6-AC3F-3D7AE60F23AF}" type="presOf" srcId="{2C582DFE-F593-451C-A4A3-8FB11007E716}" destId="{39FEB269-D63C-4AA8-BF4C-67FDA0B91246}" srcOrd="0" destOrd="0" presId="urn:microsoft.com/office/officeart/2005/8/layout/radial6"/>
    <dgm:cxn modelId="{366E3522-FBCC-4BE3-B3EA-9AA9552EE09D}" srcId="{86F84BAB-4B0E-45A7-89B4-1F94D34B715D}" destId="{BF0E7F0E-4E50-4095-9EED-3E4C4E1EDB49}" srcOrd="3" destOrd="0" parTransId="{95B02123-0F4C-468F-A9BD-A107B326FBF8}" sibTransId="{AE545236-19B5-4798-9C53-E8D13EBD845C}"/>
    <dgm:cxn modelId="{E8222627-9A0C-4ACF-A046-20B767329145}" type="presOf" srcId="{A98A0D83-B0A0-4107-A439-09EB5279A58C}" destId="{4B79249B-9D05-42CA-BC2C-AEE2C5AA36DD}" srcOrd="0" destOrd="0" presId="urn:microsoft.com/office/officeart/2005/8/layout/radial6"/>
    <dgm:cxn modelId="{3CFB7E2B-7828-42A2-858A-C1C05DD5C350}" type="presOf" srcId="{3D1B7A9B-C21B-4AEB-8A94-CC0A9F81DB76}" destId="{0C62EF73-5AE1-4A00-9FEB-B4E3367995F0}" srcOrd="0" destOrd="0" presId="urn:microsoft.com/office/officeart/2005/8/layout/radial6"/>
    <dgm:cxn modelId="{8D805139-9442-42A2-B7D3-9920BE64DB5D}" type="presOf" srcId="{CA0B97C9-11CE-433F-812B-37248E4D25B1}" destId="{2E4CB920-E92C-4D01-9FEE-A658A2D5D49B}" srcOrd="0" destOrd="0" presId="urn:microsoft.com/office/officeart/2005/8/layout/radial6"/>
    <dgm:cxn modelId="{7D619B40-1648-4CEC-A60A-F20BAF0EA5D6}" type="presOf" srcId="{BF0E7F0E-4E50-4095-9EED-3E4C4E1EDB49}" destId="{C7093028-B06D-4D7D-9BA9-9D977AB7D4E1}" srcOrd="0" destOrd="0" presId="urn:microsoft.com/office/officeart/2005/8/layout/radial6"/>
    <dgm:cxn modelId="{ED9B234D-5143-4199-B394-14620D521D65}" type="presOf" srcId="{0F53B864-B74D-43A5-80F2-50C5896E6FC1}" destId="{D43C2313-2E10-4360-B1EA-0775B29585C4}" srcOrd="0" destOrd="0" presId="urn:microsoft.com/office/officeart/2005/8/layout/radial6"/>
    <dgm:cxn modelId="{39A6217C-25AF-45BF-A03D-E5092C340CAA}" type="presOf" srcId="{53101B2E-3ECA-4B52-99B8-140F9A015E3D}" destId="{39D66D88-5F1F-4C26-BB18-50745CDA258F}" srcOrd="0" destOrd="0" presId="urn:microsoft.com/office/officeart/2005/8/layout/radial6"/>
    <dgm:cxn modelId="{75A868A0-FFD8-47F8-99EF-0CE30CAF8B17}" type="presOf" srcId="{7813D0CA-22F8-403D-903C-CB51E3DAB0ED}" destId="{CB64CFB9-B798-4A58-A9B8-C87A683D54FD}" srcOrd="0" destOrd="0" presId="urn:microsoft.com/office/officeart/2005/8/layout/radial6"/>
    <dgm:cxn modelId="{40B7AEAC-EC6A-49F6-A07F-4F6EE438F57C}" srcId="{86F84BAB-4B0E-45A7-89B4-1F94D34B715D}" destId="{A98A0D83-B0A0-4107-A439-09EB5279A58C}" srcOrd="2" destOrd="0" parTransId="{DB7017EC-2BB8-4FF3-9D6E-D15C28234AC7}" sibTransId="{81A10B2F-F04F-41BD-97A2-BDDA1EB0C295}"/>
    <dgm:cxn modelId="{29373AAD-2B6F-407F-B41D-B9D0276039E9}" type="presOf" srcId="{99C02EC5-EF37-4058-A23B-0451B3354CD9}" destId="{6E1E9F71-1834-408E-9C51-28E77CFD2CBA}" srcOrd="0" destOrd="0" presId="urn:microsoft.com/office/officeart/2005/8/layout/radial6"/>
    <dgm:cxn modelId="{2AA58BB4-6AB5-4BAD-9D02-812FF5CE385F}" type="presOf" srcId="{81A10B2F-F04F-41BD-97A2-BDDA1EB0C295}" destId="{D1843423-81AE-47F3-A96C-74CA65B7E2EA}" srcOrd="0" destOrd="0" presId="urn:microsoft.com/office/officeart/2005/8/layout/radial6"/>
    <dgm:cxn modelId="{C27E72B8-80EE-43F4-8FCB-389919B2CC5F}" srcId="{86F84BAB-4B0E-45A7-89B4-1F94D34B715D}" destId="{99C02EC5-EF37-4058-A23B-0451B3354CD9}" srcOrd="1" destOrd="0" parTransId="{B7FD03BA-6CCE-4A90-92A9-9D1B5CA3D209}" sibTransId="{0F53B864-B74D-43A5-80F2-50C5896E6FC1}"/>
    <dgm:cxn modelId="{E3C9B8C5-5C36-4CDF-AEF2-C2A1FEEC9FF5}" srcId="{86F84BAB-4B0E-45A7-89B4-1F94D34B715D}" destId="{2C582DFE-F593-451C-A4A3-8FB11007E716}" srcOrd="0" destOrd="0" parTransId="{EA7CB14D-709E-42FB-8FF5-D7E2390FBA84}" sibTransId="{3D1B7A9B-C21B-4AEB-8A94-CC0A9F81DB76}"/>
    <dgm:cxn modelId="{C6D5A5D3-577F-4B82-8EC3-FCAB4BD7ACBB}" srcId="{CA0B97C9-11CE-433F-812B-37248E4D25B1}" destId="{86F84BAB-4B0E-45A7-89B4-1F94D34B715D}" srcOrd="0" destOrd="0" parTransId="{4CA2F4DA-4820-4A2C-8AF1-85AFE71AD9CB}" sibTransId="{BE1FE603-63AC-415E-9FF0-65EDDE85D1E6}"/>
    <dgm:cxn modelId="{108E06F1-5C5B-4F44-AA6A-D88750C8C36B}" type="presOf" srcId="{BC4606AE-7646-43F1-8539-B6FAA9ECC7BA}" destId="{00668199-B552-4C75-A91D-0CFF13A9281E}" srcOrd="0" destOrd="0" presId="urn:microsoft.com/office/officeart/2005/8/layout/radial6"/>
    <dgm:cxn modelId="{BD49AEF3-CF0C-4F66-A8BD-0E63844C94F4}" type="presOf" srcId="{86F84BAB-4B0E-45A7-89B4-1F94D34B715D}" destId="{AF60F4F6-5CAE-48A2-A05A-7D89458F1159}" srcOrd="0" destOrd="0" presId="urn:microsoft.com/office/officeart/2005/8/layout/radial6"/>
    <dgm:cxn modelId="{D08FD5F8-AC91-405C-8162-AAF2B0E81FDB}" srcId="{86F84BAB-4B0E-45A7-89B4-1F94D34B715D}" destId="{BC4606AE-7646-43F1-8539-B6FAA9ECC7BA}" srcOrd="5" destOrd="0" parTransId="{CAB68A08-F3E7-437A-A609-9C6936630B36}" sibTransId="{7813D0CA-22F8-403D-903C-CB51E3DAB0ED}"/>
    <dgm:cxn modelId="{D54500E6-65ED-4235-94AA-490F01D86E72}" type="presParOf" srcId="{2E4CB920-E92C-4D01-9FEE-A658A2D5D49B}" destId="{AF60F4F6-5CAE-48A2-A05A-7D89458F1159}" srcOrd="0" destOrd="0" presId="urn:microsoft.com/office/officeart/2005/8/layout/radial6"/>
    <dgm:cxn modelId="{47568811-19C1-4120-9836-28A94E55F21F}" type="presParOf" srcId="{2E4CB920-E92C-4D01-9FEE-A658A2D5D49B}" destId="{39FEB269-D63C-4AA8-BF4C-67FDA0B91246}" srcOrd="1" destOrd="0" presId="urn:microsoft.com/office/officeart/2005/8/layout/radial6"/>
    <dgm:cxn modelId="{04AFC0B5-02BC-4D41-9CEA-E17861D03F16}" type="presParOf" srcId="{2E4CB920-E92C-4D01-9FEE-A658A2D5D49B}" destId="{FA601C04-2348-4651-B79F-93ED145E2A19}" srcOrd="2" destOrd="0" presId="urn:microsoft.com/office/officeart/2005/8/layout/radial6"/>
    <dgm:cxn modelId="{E097EE82-FD37-42A9-B08D-06FD47DE7163}" type="presParOf" srcId="{2E4CB920-E92C-4D01-9FEE-A658A2D5D49B}" destId="{0C62EF73-5AE1-4A00-9FEB-B4E3367995F0}" srcOrd="3" destOrd="0" presId="urn:microsoft.com/office/officeart/2005/8/layout/radial6"/>
    <dgm:cxn modelId="{F72F8BC4-9236-42BA-8564-CF0FE2DE80D8}" type="presParOf" srcId="{2E4CB920-E92C-4D01-9FEE-A658A2D5D49B}" destId="{6E1E9F71-1834-408E-9C51-28E77CFD2CBA}" srcOrd="4" destOrd="0" presId="urn:microsoft.com/office/officeart/2005/8/layout/radial6"/>
    <dgm:cxn modelId="{D8FC2616-DEB9-416C-B603-1B5A25E7467B}" type="presParOf" srcId="{2E4CB920-E92C-4D01-9FEE-A658A2D5D49B}" destId="{CAC634F0-AC65-42D7-86F4-D09A8F477268}" srcOrd="5" destOrd="0" presId="urn:microsoft.com/office/officeart/2005/8/layout/radial6"/>
    <dgm:cxn modelId="{331A6F59-BE9E-4FDF-AA06-F9ED247B476F}" type="presParOf" srcId="{2E4CB920-E92C-4D01-9FEE-A658A2D5D49B}" destId="{D43C2313-2E10-4360-B1EA-0775B29585C4}" srcOrd="6" destOrd="0" presId="urn:microsoft.com/office/officeart/2005/8/layout/radial6"/>
    <dgm:cxn modelId="{C729FC22-0C23-4391-8231-C90E13FEDA20}" type="presParOf" srcId="{2E4CB920-E92C-4D01-9FEE-A658A2D5D49B}" destId="{4B79249B-9D05-42CA-BC2C-AEE2C5AA36DD}" srcOrd="7" destOrd="0" presId="urn:microsoft.com/office/officeart/2005/8/layout/radial6"/>
    <dgm:cxn modelId="{C5EA2763-39E6-45FB-984B-44B742F3DAFE}" type="presParOf" srcId="{2E4CB920-E92C-4D01-9FEE-A658A2D5D49B}" destId="{E6D5A9CF-4CDE-4500-B414-6599D944F460}" srcOrd="8" destOrd="0" presId="urn:microsoft.com/office/officeart/2005/8/layout/radial6"/>
    <dgm:cxn modelId="{3D7F6057-EB41-4CD3-83F5-85A523677F67}" type="presParOf" srcId="{2E4CB920-E92C-4D01-9FEE-A658A2D5D49B}" destId="{D1843423-81AE-47F3-A96C-74CA65B7E2EA}" srcOrd="9" destOrd="0" presId="urn:microsoft.com/office/officeart/2005/8/layout/radial6"/>
    <dgm:cxn modelId="{D193BA5A-C11E-4A7A-8639-B46993F4D712}" type="presParOf" srcId="{2E4CB920-E92C-4D01-9FEE-A658A2D5D49B}" destId="{C7093028-B06D-4D7D-9BA9-9D977AB7D4E1}" srcOrd="10" destOrd="0" presId="urn:microsoft.com/office/officeart/2005/8/layout/radial6"/>
    <dgm:cxn modelId="{1BB1D52A-9D79-42BA-A86E-223301E1E7D6}" type="presParOf" srcId="{2E4CB920-E92C-4D01-9FEE-A658A2D5D49B}" destId="{0845C352-D5AF-4705-94C8-2B2B770A026B}" srcOrd="11" destOrd="0" presId="urn:microsoft.com/office/officeart/2005/8/layout/radial6"/>
    <dgm:cxn modelId="{2B0CED02-73B6-4892-A5C3-52143CD97AC9}" type="presParOf" srcId="{2E4CB920-E92C-4D01-9FEE-A658A2D5D49B}" destId="{2A2FA0FA-AA9D-41ED-A771-14A2BE1ACD21}" srcOrd="12" destOrd="0" presId="urn:microsoft.com/office/officeart/2005/8/layout/radial6"/>
    <dgm:cxn modelId="{46CDE660-1C56-49E4-B1D5-1AE16D89B947}" type="presParOf" srcId="{2E4CB920-E92C-4D01-9FEE-A658A2D5D49B}" destId="{39D66D88-5F1F-4C26-BB18-50745CDA258F}" srcOrd="13" destOrd="0" presId="urn:microsoft.com/office/officeart/2005/8/layout/radial6"/>
    <dgm:cxn modelId="{E8A991AD-3F14-4C2A-B284-555E16006C40}" type="presParOf" srcId="{2E4CB920-E92C-4D01-9FEE-A658A2D5D49B}" destId="{E0B90735-9296-4C82-8470-0468B9D9A6B5}" srcOrd="14" destOrd="0" presId="urn:microsoft.com/office/officeart/2005/8/layout/radial6"/>
    <dgm:cxn modelId="{9E43F259-2D7A-4BF8-AF6A-C8A3E6BB30F0}" type="presParOf" srcId="{2E4CB920-E92C-4D01-9FEE-A658A2D5D49B}" destId="{512FA78C-F534-4D68-9511-FC5C23CDE09A}" srcOrd="15" destOrd="0" presId="urn:microsoft.com/office/officeart/2005/8/layout/radial6"/>
    <dgm:cxn modelId="{DF96A630-96F0-4A7C-8654-986E5826AF9D}" type="presParOf" srcId="{2E4CB920-E92C-4D01-9FEE-A658A2D5D49B}" destId="{00668199-B552-4C75-A91D-0CFF13A9281E}" srcOrd="16" destOrd="0" presId="urn:microsoft.com/office/officeart/2005/8/layout/radial6"/>
    <dgm:cxn modelId="{D601DF99-D815-4DD7-92E8-5287CB69E261}" type="presParOf" srcId="{2E4CB920-E92C-4D01-9FEE-A658A2D5D49B}" destId="{5E2CB6D1-C53F-4298-9B61-96BB53780A7D}" srcOrd="17" destOrd="0" presId="urn:microsoft.com/office/officeart/2005/8/layout/radial6"/>
    <dgm:cxn modelId="{339FA564-F38C-4627-9062-F6ACDDDCFFC8}" type="presParOf" srcId="{2E4CB920-E92C-4D01-9FEE-A658A2D5D49B}" destId="{CB64CFB9-B798-4A58-A9B8-C87A683D54F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4CFB9-B798-4A58-A9B8-C87A683D54FD}">
      <dsp:nvSpPr>
        <dsp:cNvPr id="0" name=""/>
        <dsp:cNvSpPr/>
      </dsp:nvSpPr>
      <dsp:spPr>
        <a:xfrm>
          <a:off x="1727701" y="581435"/>
          <a:ext cx="3980629" cy="3980629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2FA78C-F534-4D68-9511-FC5C23CDE09A}">
      <dsp:nvSpPr>
        <dsp:cNvPr id="0" name=""/>
        <dsp:cNvSpPr/>
      </dsp:nvSpPr>
      <dsp:spPr>
        <a:xfrm>
          <a:off x="1727701" y="581435"/>
          <a:ext cx="3980629" cy="3980629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2FA0FA-AA9D-41ED-A771-14A2BE1ACD21}">
      <dsp:nvSpPr>
        <dsp:cNvPr id="0" name=""/>
        <dsp:cNvSpPr/>
      </dsp:nvSpPr>
      <dsp:spPr>
        <a:xfrm>
          <a:off x="1727701" y="581435"/>
          <a:ext cx="3980629" cy="3980629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843423-81AE-47F3-A96C-74CA65B7E2EA}">
      <dsp:nvSpPr>
        <dsp:cNvPr id="0" name=""/>
        <dsp:cNvSpPr/>
      </dsp:nvSpPr>
      <dsp:spPr>
        <a:xfrm>
          <a:off x="1727701" y="581435"/>
          <a:ext cx="3980629" cy="3980629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C2313-2E10-4360-B1EA-0775B29585C4}">
      <dsp:nvSpPr>
        <dsp:cNvPr id="0" name=""/>
        <dsp:cNvSpPr/>
      </dsp:nvSpPr>
      <dsp:spPr>
        <a:xfrm>
          <a:off x="1727701" y="581435"/>
          <a:ext cx="3980629" cy="3980629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2EF73-5AE1-4A00-9FEB-B4E3367995F0}">
      <dsp:nvSpPr>
        <dsp:cNvPr id="0" name=""/>
        <dsp:cNvSpPr/>
      </dsp:nvSpPr>
      <dsp:spPr>
        <a:xfrm>
          <a:off x="1727701" y="581435"/>
          <a:ext cx="3980629" cy="3980629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0F4F6-5CAE-48A2-A05A-7D89458F1159}">
      <dsp:nvSpPr>
        <dsp:cNvPr id="0" name=""/>
        <dsp:cNvSpPr/>
      </dsp:nvSpPr>
      <dsp:spPr>
        <a:xfrm>
          <a:off x="2824820" y="1678554"/>
          <a:ext cx="1786390" cy="17863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Presupuesto Pastoral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 35</a:t>
          </a:r>
        </a:p>
      </dsp:txBody>
      <dsp:txXfrm>
        <a:off x="3086431" y="1940165"/>
        <a:ext cx="1263168" cy="1263168"/>
      </dsp:txXfrm>
    </dsp:sp>
    <dsp:sp modelId="{39FEB269-D63C-4AA8-BF4C-67FDA0B91246}">
      <dsp:nvSpPr>
        <dsp:cNvPr id="0" name=""/>
        <dsp:cNvSpPr/>
      </dsp:nvSpPr>
      <dsp:spPr>
        <a:xfrm>
          <a:off x="3092779" y="1215"/>
          <a:ext cx="1250473" cy="12504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Parroquias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 12 M</a:t>
          </a:r>
        </a:p>
      </dsp:txBody>
      <dsp:txXfrm>
        <a:off x="3275907" y="184343"/>
        <a:ext cx="884217" cy="884217"/>
      </dsp:txXfrm>
    </dsp:sp>
    <dsp:sp modelId="{6E1E9F71-1834-408E-9C51-28E77CFD2CBA}">
      <dsp:nvSpPr>
        <dsp:cNvPr id="0" name=""/>
        <dsp:cNvSpPr/>
      </dsp:nvSpPr>
      <dsp:spPr>
        <a:xfrm>
          <a:off x="4777456" y="973864"/>
          <a:ext cx="1250473" cy="12504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Caritas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 12, M</a:t>
          </a:r>
        </a:p>
      </dsp:txBody>
      <dsp:txXfrm>
        <a:off x="4960584" y="1156992"/>
        <a:ext cx="884217" cy="884217"/>
      </dsp:txXfrm>
    </dsp:sp>
    <dsp:sp modelId="{4B79249B-9D05-42CA-BC2C-AEE2C5AA36DD}">
      <dsp:nvSpPr>
        <dsp:cNvPr id="0" name=""/>
        <dsp:cNvSpPr/>
      </dsp:nvSpPr>
      <dsp:spPr>
        <a:xfrm>
          <a:off x="4777456" y="2919162"/>
          <a:ext cx="1250473" cy="12504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Misiones+MU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3</a:t>
          </a:r>
        </a:p>
      </dsp:txBody>
      <dsp:txXfrm>
        <a:off x="4960584" y="3102290"/>
        <a:ext cx="884217" cy="884217"/>
      </dsp:txXfrm>
    </dsp:sp>
    <dsp:sp modelId="{C7093028-B06D-4D7D-9BA9-9D977AB7D4E1}">
      <dsp:nvSpPr>
        <dsp:cNvPr id="0" name=""/>
        <dsp:cNvSpPr/>
      </dsp:nvSpPr>
      <dsp:spPr>
        <a:xfrm>
          <a:off x="3092779" y="3891811"/>
          <a:ext cx="1250473" cy="12504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Residencias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1 M</a:t>
          </a:r>
        </a:p>
      </dsp:txBody>
      <dsp:txXfrm>
        <a:off x="3275907" y="4074939"/>
        <a:ext cx="884217" cy="884217"/>
      </dsp:txXfrm>
    </dsp:sp>
    <dsp:sp modelId="{39D66D88-5F1F-4C26-BB18-50745CDA258F}">
      <dsp:nvSpPr>
        <dsp:cNvPr id="0" name=""/>
        <dsp:cNvSpPr/>
      </dsp:nvSpPr>
      <dsp:spPr>
        <a:xfrm>
          <a:off x="1408102" y="2919162"/>
          <a:ext cx="1250473" cy="12504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Seminario+ Entes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2 M</a:t>
          </a:r>
        </a:p>
      </dsp:txBody>
      <dsp:txXfrm>
        <a:off x="1591230" y="3102290"/>
        <a:ext cx="884217" cy="884217"/>
      </dsp:txXfrm>
    </dsp:sp>
    <dsp:sp modelId="{00668199-B552-4C75-A91D-0CFF13A9281E}">
      <dsp:nvSpPr>
        <dsp:cNvPr id="0" name=""/>
        <dsp:cNvSpPr/>
      </dsp:nvSpPr>
      <dsp:spPr>
        <a:xfrm>
          <a:off x="1408102" y="973864"/>
          <a:ext cx="1250473" cy="12504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Adm Dioces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5</a:t>
          </a:r>
        </a:p>
      </dsp:txBody>
      <dsp:txXfrm>
        <a:off x="1591230" y="1156992"/>
        <a:ext cx="884217" cy="88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B0903-C191-428B-B1DD-F41BB29AF50D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40074-0D40-4042-A6A1-9B0962489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6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29644-27C0-4655-9503-40E917BF2C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5"/>
            <a:ext cx="2888394" cy="49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1" tIns="48175" rIns="96341" bIns="48175" anchor="b"/>
          <a:lstStyle/>
          <a:p>
            <a:pPr marL="0" marR="0" lvl="0" indent="0" algn="r" defTabSz="962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B8A1B-A169-42ED-96E3-CF5B68CF2C7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2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4112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3"/>
            <a:ext cx="4890665" cy="4466988"/>
          </a:xfrm>
          <a:noFill/>
          <a:ln/>
        </p:spPr>
        <p:txBody>
          <a:bodyPr lIns="96341" tIns="48175" rIns="96341" bIns="48175"/>
          <a:lstStyle/>
          <a:p>
            <a:pPr eaLnBrk="1" hangingPunct="1"/>
            <a:endParaRPr lang="en-US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2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29644-27C0-4655-9503-40E917BF2C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B8A1B-A169-42ED-96E3-CF5B68CF2C7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4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CB1BE3-FFC6-474E-A5D3-E0EF5E107D94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ＭＳ Ｐゴシック" pitchFamily="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32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71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2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5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40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066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367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8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09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61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3" name="12 Rectángulo"/>
          <p:cNvSpPr/>
          <p:nvPr userDrawn="1"/>
        </p:nvSpPr>
        <p:spPr>
          <a:xfrm>
            <a:off x="0" y="0"/>
            <a:ext cx="9114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6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830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23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743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05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63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66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814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048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34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691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429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675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3" name="12 Rectángulo"/>
          <p:cNvSpPr/>
          <p:nvPr userDrawn="1"/>
        </p:nvSpPr>
        <p:spPr>
          <a:xfrm>
            <a:off x="0" y="0"/>
            <a:ext cx="9114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8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346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25.10.2018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283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66381"/>
            <a:ext cx="10521696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footnote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‹Nº›</a:t>
            </a:fld>
            <a:r>
              <a:rPr lang="en-US" dirty="0"/>
              <a:t>|</a:t>
            </a:r>
          </a:p>
        </p:txBody>
      </p:sp>
      <p:cxnSp>
        <p:nvCxnSpPr>
          <p:cNvPr id="10" name="Straight Connector 9"/>
          <p:cNvCxnSpPr/>
          <p:nvPr userDrawn="1">
            <p:custDataLst>
              <p:tags r:id="rId1"/>
            </p:custDataLst>
          </p:nvPr>
        </p:nvCxnSpPr>
        <p:spPr>
          <a:xfrm>
            <a:off x="4464757" y="1136829"/>
            <a:ext cx="310444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38200" y="404717"/>
            <a:ext cx="105156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835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6320" y="942478"/>
            <a:ext cx="11134587" cy="541474"/>
          </a:xfr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72519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GREY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6320" y="942478"/>
            <a:ext cx="11134587" cy="541474"/>
          </a:xfr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78990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6320" y="942478"/>
            <a:ext cx="11134587" cy="541474"/>
          </a:xfr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27414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0267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5353928-1EA4-42E9-A0FA-ADDB9134A719}" type="slidenum">
              <a:rPr lang="en-US" altLang="es-ES"/>
              <a:pPr/>
              <a:t>‹Nº›</a:t>
            </a:fld>
            <a:r>
              <a:rPr lang="en-US" altLang="es-ES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912828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456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180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138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83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447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621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724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48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220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765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108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95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3" name="12 Rectángulo"/>
          <p:cNvSpPr/>
          <p:nvPr userDrawn="1"/>
        </p:nvSpPr>
        <p:spPr>
          <a:xfrm>
            <a:off x="0" y="0"/>
            <a:ext cx="9114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5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25.10.2018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425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66381"/>
            <a:ext cx="10521696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footnote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‹Nº›</a:t>
            </a:fld>
            <a:r>
              <a:rPr lang="en-US" dirty="0"/>
              <a:t>|</a:t>
            </a:r>
          </a:p>
        </p:txBody>
      </p:sp>
      <p:cxnSp>
        <p:nvCxnSpPr>
          <p:cNvPr id="10" name="Straight Connector 9"/>
          <p:cNvCxnSpPr/>
          <p:nvPr userDrawn="1">
            <p:custDataLst>
              <p:tags r:id="rId1"/>
            </p:custDataLst>
          </p:nvPr>
        </p:nvCxnSpPr>
        <p:spPr>
          <a:xfrm>
            <a:off x="4464757" y="1136829"/>
            <a:ext cx="310444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38200" y="404717"/>
            <a:ext cx="105156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64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507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6320" y="942478"/>
            <a:ext cx="11134587" cy="541474"/>
          </a:xfr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674121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GREY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6320" y="942478"/>
            <a:ext cx="11134587" cy="541474"/>
          </a:xfr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61213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GRE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6320" y="942478"/>
            <a:ext cx="11134587" cy="541474"/>
          </a:xfr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4111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34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89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57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54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1BD1-F7ED-463C-AE1D-B545DE00C7C3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019711-39FA-4C49-8630-0DB6BF66A5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2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1" y="0"/>
            <a:ext cx="837127" cy="6858000"/>
            <a:chOff x="0" y="-27384"/>
            <a:chExt cx="627845" cy="6885384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l="77778" t="13998"/>
            <a:stretch>
              <a:fillRect/>
            </a:stretch>
          </p:blipFill>
          <p:spPr bwMode="auto">
            <a:xfrm>
              <a:off x="0" y="4077072"/>
              <a:ext cx="61156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t="12117" r="79179"/>
            <a:stretch>
              <a:fillRect/>
            </a:stretch>
          </p:blipFill>
          <p:spPr bwMode="auto">
            <a:xfrm>
              <a:off x="0" y="-27384"/>
              <a:ext cx="616727" cy="1368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l="19207" t="13673" r="57709"/>
            <a:stretch>
              <a:fillRect/>
            </a:stretch>
          </p:blipFill>
          <p:spPr bwMode="auto">
            <a:xfrm>
              <a:off x="0" y="1340768"/>
              <a:ext cx="627845" cy="1368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l="39982" t="19435" r="40012" b="6710"/>
            <a:stretch>
              <a:fillRect/>
            </a:stretch>
          </p:blipFill>
          <p:spPr bwMode="auto">
            <a:xfrm>
              <a:off x="0" y="2708920"/>
              <a:ext cx="61156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l="59988" t="10000" r="20006"/>
            <a:stretch>
              <a:fillRect/>
            </a:stretch>
          </p:blipFill>
          <p:spPr bwMode="auto">
            <a:xfrm>
              <a:off x="0" y="5405548"/>
              <a:ext cx="611560" cy="145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84" y="6115017"/>
            <a:ext cx="3718817" cy="6807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98696" y="6126164"/>
            <a:ext cx="2050321" cy="7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9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8A98-004C-486A-B154-76DBD5D31767}" type="datetimeFigureOut">
              <a:rPr lang="es-ES" smtClean="0"/>
              <a:pPr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85F8-6702-4396-9CD5-0BA2D3603DA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1" y="0"/>
            <a:ext cx="837127" cy="6858000"/>
            <a:chOff x="0" y="-27384"/>
            <a:chExt cx="627845" cy="6885384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19" cstate="print"/>
            <a:srcRect l="77778" t="13998"/>
            <a:stretch>
              <a:fillRect/>
            </a:stretch>
          </p:blipFill>
          <p:spPr bwMode="auto">
            <a:xfrm>
              <a:off x="0" y="4077072"/>
              <a:ext cx="61156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19" cstate="print"/>
            <a:srcRect t="12117" r="79179"/>
            <a:stretch>
              <a:fillRect/>
            </a:stretch>
          </p:blipFill>
          <p:spPr bwMode="auto">
            <a:xfrm>
              <a:off x="0" y="-27384"/>
              <a:ext cx="616727" cy="1368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19" cstate="print"/>
            <a:srcRect l="19207" t="13673" r="57709"/>
            <a:stretch>
              <a:fillRect/>
            </a:stretch>
          </p:blipFill>
          <p:spPr bwMode="auto">
            <a:xfrm>
              <a:off x="0" y="1340768"/>
              <a:ext cx="627845" cy="1368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19" cstate="print"/>
            <a:srcRect l="39982" t="19435" r="40012" b="6710"/>
            <a:stretch>
              <a:fillRect/>
            </a:stretch>
          </p:blipFill>
          <p:spPr bwMode="auto">
            <a:xfrm>
              <a:off x="0" y="2708920"/>
              <a:ext cx="61156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19" cstate="print"/>
            <a:srcRect l="59988" t="10000" r="20006"/>
            <a:stretch>
              <a:fillRect/>
            </a:stretch>
          </p:blipFill>
          <p:spPr bwMode="auto">
            <a:xfrm>
              <a:off x="0" y="5405548"/>
              <a:ext cx="611560" cy="1452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56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png"/><Relationship Id="rId2" Type="http://schemas.openxmlformats.org/officeDocument/2006/relationships/image" Target="../media/image41.jpe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gif"/><Relationship Id="rId19" Type="http://schemas.openxmlformats.org/officeDocument/2006/relationships/image" Target="../media/image58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0406" y="1598353"/>
            <a:ext cx="9144000" cy="2387600"/>
          </a:xfrm>
        </p:spPr>
        <p:txBody>
          <a:bodyPr/>
          <a:lstStyle/>
          <a:p>
            <a:r>
              <a:rPr lang="es-ES" dirty="0"/>
              <a:t>La cuenta de resultados social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48602" y="6030119"/>
            <a:ext cx="9144000" cy="1655762"/>
          </a:xfrm>
        </p:spPr>
        <p:txBody>
          <a:bodyPr/>
          <a:lstStyle/>
          <a:p>
            <a:r>
              <a:rPr lang="es-ES" dirty="0" err="1"/>
              <a:t>Euskalit</a:t>
            </a:r>
            <a:r>
              <a:rPr lang="es-ES" dirty="0"/>
              <a:t> 26 octubre 2018</a:t>
            </a:r>
          </a:p>
        </p:txBody>
      </p:sp>
      <p:pic>
        <p:nvPicPr>
          <p:cNvPr id="5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D4BCAB83-0584-4C1A-9CE1-5C999D4E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48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9976" y="548681"/>
            <a:ext cx="8229600" cy="1139825"/>
          </a:xfrm>
        </p:spPr>
        <p:txBody>
          <a:bodyPr>
            <a:normAutofit/>
          </a:bodyPr>
          <a:lstStyle/>
          <a:p>
            <a:r>
              <a:rPr lang="es-ES_tradnl" sz="4000" dirty="0" err="1"/>
              <a:t>Caracteristicas</a:t>
            </a:r>
            <a:r>
              <a:rPr lang="es-ES_tradnl" sz="4000" dirty="0"/>
              <a:t> PEE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2215088"/>
            <a:ext cx="8229600" cy="4526280"/>
          </a:xfrm>
        </p:spPr>
        <p:txBody>
          <a:bodyPr>
            <a:normAutofit/>
          </a:bodyPr>
          <a:lstStyle/>
          <a:p>
            <a:r>
              <a:rPr lang="es-ES_tradnl" sz="2000" dirty="0"/>
              <a:t>Se ha aprovechado la experiencia acumulada  de recursos humanos sin utilizar </a:t>
            </a:r>
            <a:r>
              <a:rPr lang="es-ES_tradnl" sz="2000" dirty="0">
                <a:solidFill>
                  <a:srgbClr val="FF0000"/>
                </a:solidFill>
              </a:rPr>
              <a:t>(voluntariado)</a:t>
            </a:r>
          </a:p>
          <a:p>
            <a:r>
              <a:rPr lang="es-ES_tradnl" sz="2000" dirty="0">
                <a:solidFill>
                  <a:srgbClr val="FF0000"/>
                </a:solidFill>
              </a:rPr>
              <a:t>Voluntariado</a:t>
            </a:r>
            <a:r>
              <a:rPr lang="es-ES_tradnl" sz="2000" dirty="0">
                <a:solidFill>
                  <a:schemeClr val="accent6"/>
                </a:solidFill>
              </a:rPr>
              <a:t> </a:t>
            </a:r>
            <a:r>
              <a:rPr lang="es-ES_tradnl" sz="2000" dirty="0">
                <a:solidFill>
                  <a:schemeClr val="tx1"/>
                </a:solidFill>
              </a:rPr>
              <a:t>no auxiliar o periférico, sino </a:t>
            </a:r>
            <a:r>
              <a:rPr lang="es-ES_tradnl" sz="2000" dirty="0">
                <a:solidFill>
                  <a:srgbClr val="FF0000"/>
                </a:solidFill>
              </a:rPr>
              <a:t>implicado en la gestión</a:t>
            </a:r>
          </a:p>
          <a:p>
            <a:r>
              <a:rPr lang="es-ES_tradnl" sz="2000" dirty="0"/>
              <a:t>Creando una  organización estructurada </a:t>
            </a:r>
          </a:p>
          <a:p>
            <a:r>
              <a:rPr lang="es-ES_tradnl" sz="2000" dirty="0"/>
              <a:t>Aplicando elementos estándares de </a:t>
            </a:r>
            <a:r>
              <a:rPr lang="es-ES_tradnl" sz="2000" dirty="0">
                <a:solidFill>
                  <a:srgbClr val="FF0000"/>
                </a:solidFill>
              </a:rPr>
              <a:t>Gestión Avanzada</a:t>
            </a:r>
          </a:p>
          <a:p>
            <a:r>
              <a:rPr lang="es-ES_tradnl" sz="2000" dirty="0"/>
              <a:t>Se ha aplicado  el principio básico de </a:t>
            </a:r>
            <a:r>
              <a:rPr lang="es-ES_tradnl" sz="2000" dirty="0">
                <a:solidFill>
                  <a:srgbClr val="FF0000"/>
                </a:solidFill>
              </a:rPr>
              <a:t>Corresponsabilidad </a:t>
            </a:r>
            <a:r>
              <a:rPr lang="es-ES_tradnl" sz="2000" dirty="0">
                <a:solidFill>
                  <a:schemeClr val="accent6"/>
                </a:solidFill>
              </a:rPr>
              <a:t>(</a:t>
            </a:r>
            <a:r>
              <a:rPr lang="es-ES_tradnl" sz="2000" dirty="0"/>
              <a:t>Compartir talento,  tiempo y dinero)</a:t>
            </a:r>
          </a:p>
          <a:p>
            <a:endParaRPr lang="es-ES_tradnl" sz="20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E2397B0B-3ABE-420E-ABC5-02083CB0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90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F7A2B-7FDC-4B44-B69B-50EBC1F1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E562D-37B2-4B38-9507-FE67FA6AB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¿Qué valor aporta a la sociedad la Diócesis de Bilbao?</a:t>
            </a:r>
          </a:p>
          <a:p>
            <a:endParaRPr lang="es-ES" sz="3600" dirty="0"/>
          </a:p>
          <a:p>
            <a:r>
              <a:rPr lang="es-ES" sz="3600" dirty="0"/>
              <a:t>¿Se puede monetizar ese valor social aportado?</a:t>
            </a:r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E2397B0B-3ABE-420E-ABC5-02083CB0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71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866378" y="742023"/>
            <a:ext cx="3732756" cy="1590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/>
              <a:t>Territorio</a:t>
            </a:r>
          </a:p>
          <a:p>
            <a:pPr algn="ctr"/>
            <a:r>
              <a:rPr lang="es-ES" dirty="0"/>
              <a:t>Bizkaia-2,000 Km2</a:t>
            </a:r>
          </a:p>
          <a:p>
            <a:pPr algn="ctr"/>
            <a:r>
              <a:rPr lang="es-ES" dirty="0"/>
              <a:t>+Villaverde de </a:t>
            </a:r>
            <a:r>
              <a:rPr lang="es-ES" dirty="0" err="1"/>
              <a:t>Trucios</a:t>
            </a:r>
            <a:endParaRPr lang="es-ES" dirty="0"/>
          </a:p>
          <a:p>
            <a:pPr algn="ctr"/>
            <a:r>
              <a:rPr lang="es-ES" dirty="0"/>
              <a:t>- Orduña</a:t>
            </a:r>
          </a:p>
          <a:p>
            <a:pPr algn="ctr"/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6766140" y="1734855"/>
            <a:ext cx="2981195" cy="1590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/>
              <a:t>Población</a:t>
            </a:r>
          </a:p>
          <a:p>
            <a:pPr algn="ctr"/>
            <a:r>
              <a:rPr lang="es-ES" dirty="0"/>
              <a:t>1,2 </a:t>
            </a:r>
            <a:r>
              <a:rPr lang="es-ES" dirty="0" err="1"/>
              <a:t>Mill</a:t>
            </a:r>
            <a:r>
              <a:rPr lang="es-ES" dirty="0"/>
              <a:t> habitantes</a:t>
            </a:r>
          </a:p>
        </p:txBody>
      </p:sp>
      <p:sp>
        <p:nvSpPr>
          <p:cNvPr id="4" name="Elipse 3"/>
          <p:cNvSpPr/>
          <p:nvPr/>
        </p:nvSpPr>
        <p:spPr>
          <a:xfrm>
            <a:off x="889348" y="3359063"/>
            <a:ext cx="4824606" cy="1688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/>
              <a:t>Entidades</a:t>
            </a:r>
          </a:p>
          <a:p>
            <a:pPr algn="ctr"/>
            <a:r>
              <a:rPr lang="es-ES" dirty="0"/>
              <a:t>298 parroquias</a:t>
            </a:r>
          </a:p>
          <a:p>
            <a:pPr algn="ctr"/>
            <a:r>
              <a:rPr lang="es-ES" dirty="0"/>
              <a:t>16 centros de enseñanza</a:t>
            </a:r>
          </a:p>
          <a:p>
            <a:pPr algn="ctr"/>
            <a:r>
              <a:rPr lang="es-ES" dirty="0"/>
              <a:t>18 entes diocesanos</a:t>
            </a:r>
          </a:p>
        </p:txBody>
      </p:sp>
      <p:sp>
        <p:nvSpPr>
          <p:cNvPr id="5" name="Elipse 4"/>
          <p:cNvSpPr/>
          <p:nvPr/>
        </p:nvSpPr>
        <p:spPr>
          <a:xfrm>
            <a:off x="5713954" y="4448828"/>
            <a:ext cx="4670123" cy="1801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/>
              <a:t>Personal</a:t>
            </a:r>
          </a:p>
          <a:p>
            <a:pPr algn="ctr"/>
            <a:r>
              <a:rPr lang="es-ES" dirty="0"/>
              <a:t>310 sacerdotes</a:t>
            </a:r>
          </a:p>
          <a:p>
            <a:pPr algn="ctr"/>
            <a:r>
              <a:rPr lang="es-ES" dirty="0"/>
              <a:t>1,500 laicado profesional</a:t>
            </a:r>
          </a:p>
          <a:p>
            <a:pPr algn="ctr"/>
            <a:r>
              <a:rPr lang="es-ES" dirty="0"/>
              <a:t>+ 7,500 voluntarios</a:t>
            </a:r>
          </a:p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363222" y="742023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Perímetro del Obispado de Bilbao</a:t>
            </a:r>
          </a:p>
        </p:txBody>
      </p:sp>
      <p:pic>
        <p:nvPicPr>
          <p:cNvPr id="7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E2397B0B-3ABE-420E-ABC5-02083CB0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90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Entes Diocesanos</a:t>
            </a:r>
          </a:p>
        </p:txBody>
      </p:sp>
      <p:sp>
        <p:nvSpPr>
          <p:cNvPr id="19459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altLang="es-ES" dirty="0"/>
              <a:t>Caja de Compensación-</a:t>
            </a:r>
            <a:r>
              <a:rPr lang="es-ES" altLang="es-ES" dirty="0" err="1"/>
              <a:t>Alkarkutxa</a:t>
            </a:r>
            <a:endParaRPr lang="es-ES" altLang="es-ES" dirty="0"/>
          </a:p>
          <a:p>
            <a:r>
              <a:rPr lang="es-ES" altLang="es-ES" dirty="0"/>
              <a:t>FAI (Fondo de Ayuda </a:t>
            </a:r>
            <a:r>
              <a:rPr lang="es-ES" altLang="es-ES" dirty="0" err="1"/>
              <a:t>Interparroquial</a:t>
            </a:r>
            <a:r>
              <a:rPr lang="es-ES" altLang="es-ES" dirty="0"/>
              <a:t>) (Depósitos 8 M€-Préstamos 5M€)</a:t>
            </a:r>
          </a:p>
          <a:p>
            <a:r>
              <a:rPr lang="es-ES" altLang="es-ES" b="1" dirty="0"/>
              <a:t>Seminario</a:t>
            </a:r>
          </a:p>
          <a:p>
            <a:r>
              <a:rPr lang="es-ES" altLang="es-ES" b="1" dirty="0"/>
              <a:t>IDTP (Instituto Diocesano Teología Pastoral)</a:t>
            </a:r>
          </a:p>
          <a:p>
            <a:r>
              <a:rPr lang="es-ES" altLang="es-ES" b="1" dirty="0"/>
              <a:t>Archivo</a:t>
            </a:r>
          </a:p>
          <a:p>
            <a:r>
              <a:rPr lang="es-ES" altLang="es-ES" b="1" dirty="0"/>
              <a:t>Museo</a:t>
            </a:r>
          </a:p>
          <a:p>
            <a:r>
              <a:rPr lang="es-ES" altLang="es-ES" dirty="0"/>
              <a:t>Fundación </a:t>
            </a:r>
            <a:r>
              <a:rPr lang="es-ES" altLang="es-ES" dirty="0" err="1"/>
              <a:t>Lagungo</a:t>
            </a:r>
            <a:endParaRPr lang="es-ES" altLang="es-ES" dirty="0"/>
          </a:p>
          <a:p>
            <a:r>
              <a:rPr lang="es-ES" altLang="es-ES" dirty="0"/>
              <a:t>Centro de Espiritualidad</a:t>
            </a:r>
          </a:p>
          <a:p>
            <a:r>
              <a:rPr lang="es-ES" altLang="es-ES" b="1" dirty="0"/>
              <a:t>Residencias Sacerdotales</a:t>
            </a:r>
          </a:p>
          <a:p>
            <a:endParaRPr lang="es-ES" altLang="es-ES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C2471E67-8555-4F0A-9A16-DCF19691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90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Entes Diocesanos</a:t>
            </a:r>
          </a:p>
        </p:txBody>
      </p:sp>
      <p:sp>
        <p:nvSpPr>
          <p:cNvPr id="2048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altLang="es-ES" dirty="0"/>
              <a:t>Misiones</a:t>
            </a:r>
          </a:p>
          <a:p>
            <a:r>
              <a:rPr lang="es-ES" altLang="es-ES" dirty="0"/>
              <a:t>Manos Unidas</a:t>
            </a:r>
          </a:p>
          <a:p>
            <a:r>
              <a:rPr lang="es-ES" altLang="es-ES" b="1" dirty="0"/>
              <a:t>Caritas</a:t>
            </a:r>
          </a:p>
          <a:p>
            <a:r>
              <a:rPr lang="es-ES" altLang="es-ES" b="1" dirty="0"/>
              <a:t>Centros Educativos (6 colegios, 6 ikastolas y 4 centros de formación profesional)</a:t>
            </a:r>
          </a:p>
          <a:p>
            <a:r>
              <a:rPr lang="es-ES" altLang="es-ES" b="1" dirty="0"/>
              <a:t>Escuela Universitaria de Magisterio (BAM)</a:t>
            </a:r>
          </a:p>
          <a:p>
            <a:r>
              <a:rPr lang="es-ES" altLang="es-ES" b="1" dirty="0"/>
              <a:t>Radios (Radio Popular y </a:t>
            </a:r>
            <a:r>
              <a:rPr lang="es-ES" altLang="es-ES" b="1" dirty="0" err="1"/>
              <a:t>Bizkai</a:t>
            </a:r>
            <a:r>
              <a:rPr lang="es-ES" altLang="es-ES" b="1" dirty="0"/>
              <a:t> </a:t>
            </a:r>
            <a:r>
              <a:rPr lang="es-ES" altLang="es-ES" b="1" dirty="0" err="1"/>
              <a:t>Irratia</a:t>
            </a:r>
            <a:r>
              <a:rPr lang="es-ES" altLang="es-ES" b="1" dirty="0"/>
              <a:t>)</a:t>
            </a:r>
          </a:p>
          <a:p>
            <a:r>
              <a:rPr lang="es-ES" altLang="es-ES" dirty="0" err="1"/>
              <a:t>Jakinbide</a:t>
            </a:r>
            <a:r>
              <a:rPr lang="es-ES" altLang="es-ES" dirty="0"/>
              <a:t> </a:t>
            </a:r>
            <a:r>
              <a:rPr lang="es-ES" altLang="es-ES" dirty="0" err="1"/>
              <a:t>Liburudenda</a:t>
            </a:r>
            <a:endParaRPr lang="es-ES" altLang="es-ES" dirty="0"/>
          </a:p>
          <a:p>
            <a:r>
              <a:rPr lang="es-ES" altLang="es-ES" dirty="0"/>
              <a:t>Fundación </a:t>
            </a:r>
            <a:r>
              <a:rPr lang="es-ES" altLang="es-ES" dirty="0" err="1"/>
              <a:t>Labayru</a:t>
            </a:r>
            <a:endParaRPr lang="es-ES" altLang="es-ES" dirty="0"/>
          </a:p>
          <a:p>
            <a:r>
              <a:rPr lang="es-ES" altLang="es-ES" dirty="0"/>
              <a:t>AIS (Administración Inmuebles Seminario)</a:t>
            </a:r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B704F67C-CBCF-4C38-B527-18DBD162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95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…con ese perímetro…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0592" y="2597063"/>
            <a:ext cx="8915400" cy="3777622"/>
          </a:xfrm>
        </p:spPr>
        <p:txBody>
          <a:bodyPr>
            <a:normAutofit/>
          </a:bodyPr>
          <a:lstStyle/>
          <a:p>
            <a:r>
              <a:rPr lang="es-ES" sz="4400" dirty="0"/>
              <a:t>¿Cuál es su Valor Social?</a:t>
            </a:r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E2397B0B-3ABE-420E-ABC5-02083CB0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87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Economía diocesana</a:t>
            </a:r>
          </a:p>
        </p:txBody>
      </p:sp>
      <p:sp>
        <p:nvSpPr>
          <p:cNvPr id="4" name="3 Elipse"/>
          <p:cNvSpPr/>
          <p:nvPr/>
        </p:nvSpPr>
        <p:spPr>
          <a:xfrm>
            <a:off x="4286702" y="2392846"/>
            <a:ext cx="4266474" cy="264629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s-ES" sz="135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06882" y="2986913"/>
            <a:ext cx="1026114" cy="5078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white"/>
                </a:solidFill>
                <a:latin typeface="Century Gothic"/>
              </a:rPr>
              <a:t>Pastoral</a:t>
            </a:r>
          </a:p>
          <a:p>
            <a:pPr algn="ctr" defTabSz="685800">
              <a:defRPr/>
            </a:pPr>
            <a:r>
              <a:rPr lang="es-ES" sz="1350" dirty="0">
                <a:solidFill>
                  <a:prstClr val="white"/>
                </a:solidFill>
                <a:latin typeface="Century Gothic"/>
              </a:rPr>
              <a:t>35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258810" y="3797003"/>
            <a:ext cx="1197230" cy="5078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white"/>
                </a:solidFill>
                <a:latin typeface="Century Gothic"/>
              </a:rPr>
              <a:t>Educación</a:t>
            </a:r>
          </a:p>
          <a:p>
            <a:pPr algn="ctr" defTabSz="685800">
              <a:defRPr/>
            </a:pPr>
            <a:r>
              <a:rPr lang="es-ES" sz="1350" dirty="0">
                <a:solidFill>
                  <a:prstClr val="white"/>
                </a:solidFill>
                <a:latin typeface="Century Gothic"/>
              </a:rPr>
              <a:t>60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554954" y="3797003"/>
            <a:ext cx="1026114" cy="5078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white"/>
                </a:solidFill>
                <a:latin typeface="Century Gothic"/>
              </a:rPr>
              <a:t>Otros</a:t>
            </a:r>
          </a:p>
          <a:p>
            <a:pPr algn="ctr" defTabSz="685800">
              <a:defRPr/>
            </a:pPr>
            <a:r>
              <a:rPr lang="es-ES" sz="1350" dirty="0">
                <a:solidFill>
                  <a:prstClr val="white"/>
                </a:solidFill>
                <a:latin typeface="Century Gothic"/>
              </a:rPr>
              <a:t>5</a:t>
            </a:r>
          </a:p>
        </p:txBody>
      </p:sp>
      <p:sp>
        <p:nvSpPr>
          <p:cNvPr id="8" name="7 Flecha curvada hacia la izquierda"/>
          <p:cNvSpPr/>
          <p:nvPr/>
        </p:nvSpPr>
        <p:spPr>
          <a:xfrm rot="10800000">
            <a:off x="4664076" y="3149601"/>
            <a:ext cx="595313" cy="8096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s-ES" sz="135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8 Flecha curvada hacia la derecha"/>
          <p:cNvSpPr/>
          <p:nvPr/>
        </p:nvSpPr>
        <p:spPr>
          <a:xfrm rot="10800000">
            <a:off x="7580314" y="3149601"/>
            <a:ext cx="541337" cy="8096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s-ES" sz="135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22988" y="4498975"/>
            <a:ext cx="53975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s-ES" sz="1350" dirty="0">
                <a:solidFill>
                  <a:prstClr val="white"/>
                </a:solidFill>
                <a:latin typeface="Century Gothic"/>
                <a:cs typeface="Arial" panose="020B0604020202020204" pitchFamily="34" charset="0"/>
              </a:rPr>
              <a:t>100</a:t>
            </a:r>
          </a:p>
          <a:p>
            <a:pPr algn="ctr" defTabSz="685800">
              <a:defRPr/>
            </a:pPr>
            <a:endParaRPr lang="es-ES" sz="1350" dirty="0">
              <a:solidFill>
                <a:prstClr val="white"/>
              </a:solidFill>
              <a:latin typeface="Century Gothic"/>
              <a:cs typeface="Arial" panose="020B0604020202020204" pitchFamily="34" charset="0"/>
            </a:endParaRPr>
          </a:p>
        </p:txBody>
      </p:sp>
      <p:pic>
        <p:nvPicPr>
          <p:cNvPr id="11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48E88475-5F44-4060-979C-F60CE0DC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D1BC0C68-B4CF-46FB-8CAC-DE3A47B41FA4}"/>
              </a:ext>
            </a:extLst>
          </p:cNvPr>
          <p:cNvSpPr/>
          <p:nvPr/>
        </p:nvSpPr>
        <p:spPr>
          <a:xfrm>
            <a:off x="9253920" y="3149601"/>
            <a:ext cx="2250691" cy="2313343"/>
          </a:xfrm>
          <a:prstGeom prst="wedgeEllipseCallout">
            <a:avLst>
              <a:gd name="adj1" fmla="val -163194"/>
              <a:gd name="adj2" fmla="val 14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¿100 millones de euros?</a:t>
            </a:r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97809985-E138-4214-B624-042DD8E818E3}"/>
              </a:ext>
            </a:extLst>
          </p:cNvPr>
          <p:cNvSpPr/>
          <p:nvPr/>
        </p:nvSpPr>
        <p:spPr>
          <a:xfrm>
            <a:off x="1099352" y="1483660"/>
            <a:ext cx="2250691" cy="2313343"/>
          </a:xfrm>
          <a:prstGeom prst="wedgeEllipseCallout">
            <a:avLst>
              <a:gd name="adj1" fmla="val 144162"/>
              <a:gd name="adj2" fmla="val 64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¿La educación de 10,000 alumnos?</a:t>
            </a:r>
          </a:p>
        </p:txBody>
      </p:sp>
      <p:sp>
        <p:nvSpPr>
          <p:cNvPr id="13" name="Bocadillo: ovalado 4">
            <a:extLst>
              <a:ext uri="{FF2B5EF4-FFF2-40B4-BE49-F238E27FC236}">
                <a16:creationId xmlns:a16="http://schemas.microsoft.com/office/drawing/2014/main" id="{61BDF4FD-5EC2-4264-ADC8-FD29C46919CC}"/>
              </a:ext>
            </a:extLst>
          </p:cNvPr>
          <p:cNvSpPr/>
          <p:nvPr/>
        </p:nvSpPr>
        <p:spPr>
          <a:xfrm>
            <a:off x="9040795" y="995613"/>
            <a:ext cx="2676939" cy="1644718"/>
          </a:xfrm>
          <a:prstGeom prst="wedgeEllipseCallout">
            <a:avLst>
              <a:gd name="adj1" fmla="val -122001"/>
              <a:gd name="adj2" fmla="val 72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¿La acción de los 18 entes diocesanos?</a:t>
            </a:r>
          </a:p>
        </p:txBody>
      </p:sp>
    </p:spTree>
    <p:extLst>
      <p:ext uri="{BB962C8B-B14F-4D97-AF65-F5344CB8AC3E}">
        <p14:creationId xmlns:p14="http://schemas.microsoft.com/office/powerpoint/2010/main" val="46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33807330"/>
              </p:ext>
            </p:extLst>
          </p:nvPr>
        </p:nvGraphicFramePr>
        <p:xfrm>
          <a:off x="2748643" y="857250"/>
          <a:ext cx="743603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016D0406-1227-4F9B-B473-AABE3484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62F5A88D-A787-4720-8E11-ED2DB20BB2B1}"/>
              </a:ext>
            </a:extLst>
          </p:cNvPr>
          <p:cNvSpPr/>
          <p:nvPr/>
        </p:nvSpPr>
        <p:spPr>
          <a:xfrm>
            <a:off x="8743167" y="397565"/>
            <a:ext cx="3038016" cy="1987826"/>
          </a:xfrm>
          <a:prstGeom prst="wedgeEllipseCallout">
            <a:avLst>
              <a:gd name="adj1" fmla="val -120800"/>
              <a:gd name="adj2" fmla="val -9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¿12 Millones de euros?</a:t>
            </a:r>
          </a:p>
          <a:p>
            <a:pPr algn="ctr"/>
            <a:r>
              <a:rPr lang="es-ES" dirty="0"/>
              <a:t>¿Acción pastoral de 298 parroquias?</a:t>
            </a:r>
          </a:p>
        </p:txBody>
      </p:sp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61BDF4FD-5EC2-4264-ADC8-FD29C46919CC}"/>
              </a:ext>
            </a:extLst>
          </p:cNvPr>
          <p:cNvSpPr/>
          <p:nvPr/>
        </p:nvSpPr>
        <p:spPr>
          <a:xfrm>
            <a:off x="9515061" y="3207666"/>
            <a:ext cx="2676939" cy="1586653"/>
          </a:xfrm>
          <a:prstGeom prst="wedgeEllipseCallout">
            <a:avLst>
              <a:gd name="adj1" fmla="val -94115"/>
              <a:gd name="adj2" fmla="val -37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¿15 Millones de euros?</a:t>
            </a:r>
          </a:p>
        </p:txBody>
      </p:sp>
      <p:sp>
        <p:nvSpPr>
          <p:cNvPr id="6" name="Bocadillo: ovalado 4">
            <a:extLst>
              <a:ext uri="{FF2B5EF4-FFF2-40B4-BE49-F238E27FC236}">
                <a16:creationId xmlns:a16="http://schemas.microsoft.com/office/drawing/2014/main" id="{61BDF4FD-5EC2-4264-ADC8-FD29C46919CC}"/>
              </a:ext>
            </a:extLst>
          </p:cNvPr>
          <p:cNvSpPr/>
          <p:nvPr/>
        </p:nvSpPr>
        <p:spPr>
          <a:xfrm>
            <a:off x="1092121" y="2109461"/>
            <a:ext cx="2676939" cy="1586653"/>
          </a:xfrm>
          <a:prstGeom prst="wedgeEllipseCallout">
            <a:avLst>
              <a:gd name="adj1" fmla="val 126521"/>
              <a:gd name="adj2" fmla="val 33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¿7,500 voluntarios?</a:t>
            </a:r>
          </a:p>
        </p:txBody>
      </p:sp>
    </p:spTree>
    <p:extLst>
      <p:ext uri="{BB962C8B-B14F-4D97-AF65-F5344CB8AC3E}">
        <p14:creationId xmlns:p14="http://schemas.microsoft.com/office/powerpoint/2010/main" val="2737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13E4A-CA7B-45F9-AD14-C913FD0A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¿Se puede monetizar el valor social aportado por una institución religiosa?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CE557-951C-43EE-85C6-9C80AF84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952" y="2096021"/>
            <a:ext cx="8915400" cy="4399722"/>
          </a:xfrm>
        </p:spPr>
        <p:txBody>
          <a:bodyPr/>
          <a:lstStyle/>
          <a:p>
            <a:r>
              <a:rPr lang="es-ES" sz="2000" dirty="0"/>
              <a:t>Hay una parte de la actividad de la Diócesis de Bilbao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/>
              <a:t>que sí se puede monetizar</a:t>
            </a:r>
          </a:p>
          <a:p>
            <a:r>
              <a:rPr lang="es-ES" sz="2000" dirty="0"/>
              <a:t>Sin embargo, hay otra parte que es imposible monetizar:</a:t>
            </a:r>
          </a:p>
          <a:p>
            <a:pPr lvl="1"/>
            <a:r>
              <a:rPr lang="es-ES" sz="2000" dirty="0"/>
              <a:t>La Religión da un sentido trascendente al fundamento y fin de la actividad humana</a:t>
            </a:r>
          </a:p>
          <a:p>
            <a:pPr lvl="1"/>
            <a:r>
              <a:rPr lang="es-ES" sz="2000" dirty="0"/>
              <a:t>Parte de esta actividad humana está basada en relaciones de “gratuidad”, de amor incondicional. Estas relaciones tienen un alto valor…pero no tienen precio</a:t>
            </a:r>
          </a:p>
          <a:p>
            <a:pPr lvl="1"/>
            <a:r>
              <a:rPr lang="es-ES" sz="2000" dirty="0"/>
              <a:t>El amor o la esperanza en una vida trascendente no se pueden monetizar</a:t>
            </a:r>
          </a:p>
          <a:p>
            <a:pPr lvl="1"/>
            <a:endParaRPr lang="es-ES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E2397B0B-3ABE-420E-ABC5-02083CB0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287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CDC16-D066-4E66-BA64-77A16B03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228" y="2055345"/>
            <a:ext cx="8911687" cy="2132342"/>
          </a:xfrm>
        </p:spPr>
        <p:txBody>
          <a:bodyPr>
            <a:normAutofit fontScale="90000"/>
          </a:bodyPr>
          <a:lstStyle/>
          <a:p>
            <a:r>
              <a:rPr lang="es-ES" dirty="0"/>
              <a:t>2.-.-¿Cómo se determina el valor social de una institución?. Metodología empleada</a:t>
            </a:r>
            <a:br>
              <a:rPr lang="es-ES" dirty="0"/>
            </a:br>
            <a:endParaRPr lang="es-ES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4D9D4EAC-2AE8-41AE-9A32-09863D48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35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85629" y="2345635"/>
            <a:ext cx="8915400" cy="3777622"/>
          </a:xfrm>
        </p:spPr>
        <p:txBody>
          <a:bodyPr>
            <a:normAutofit/>
          </a:bodyPr>
          <a:lstStyle/>
          <a:p>
            <a:r>
              <a:rPr lang="es-ES" sz="2400" dirty="0"/>
              <a:t>1.-Interés de la Diócesis de Bilbao en cuantificar el valor social que aportan sus distintos entes diocesanos</a:t>
            </a:r>
          </a:p>
          <a:p>
            <a:r>
              <a:rPr lang="es-ES" sz="2400" dirty="0"/>
              <a:t>2.-¿Cómo se determina el valor social de una institución?. Metodología empleada</a:t>
            </a:r>
          </a:p>
          <a:p>
            <a:r>
              <a:rPr lang="es-ES" sz="2400" dirty="0"/>
              <a:t>3.- Ejemplo valor social: EP Otxarkoaga</a:t>
            </a:r>
          </a:p>
          <a:p>
            <a:r>
              <a:rPr lang="es-ES" sz="2400" dirty="0"/>
              <a:t>4.-Valor social del conjunto de los 16 centros educativos diocesanos</a:t>
            </a:r>
          </a:p>
          <a:p>
            <a:r>
              <a:rPr lang="es-ES" sz="2400" dirty="0"/>
              <a:t>5.-Retos futuros</a:t>
            </a:r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EB42A896-13DF-4EBE-842D-CB0B52B9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33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7E33CB4-1C64-46D1-93E8-D57566F2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44" y="0"/>
            <a:ext cx="9144000" cy="60970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EBF334-B05B-4538-BC1B-97B567A3DCB3}"/>
              </a:ext>
            </a:extLst>
          </p:cNvPr>
          <p:cNvSpPr txBox="1"/>
          <p:nvPr/>
        </p:nvSpPr>
        <p:spPr>
          <a:xfrm>
            <a:off x="667090" y="401871"/>
            <a:ext cx="9686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spcAft>
                <a:spcPts val="1200"/>
              </a:spcAft>
            </a:pPr>
            <a:r>
              <a:rPr lang="es-ES" sz="4800" b="1" dirty="0">
                <a:solidFill>
                  <a:prstClr val="white"/>
                </a:solidFill>
                <a:latin typeface="Berlin Sans FB Demi" panose="020E0802020502020306" pitchFamily="34" charset="0"/>
              </a:rPr>
              <a:t>LA CUENTA DE RESULTADOS SOCIALES</a:t>
            </a:r>
          </a:p>
        </p:txBody>
      </p:sp>
    </p:spTree>
    <p:extLst>
      <p:ext uri="{BB962C8B-B14F-4D97-AF65-F5344CB8AC3E}">
        <p14:creationId xmlns:p14="http://schemas.microsoft.com/office/powerpoint/2010/main" val="14111841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Resultado de imagen para ODS">
            <a:extLst>
              <a:ext uri="{FF2B5EF4-FFF2-40B4-BE49-F238E27FC236}">
                <a16:creationId xmlns:a16="http://schemas.microsoft.com/office/drawing/2014/main" id="{3467A3F5-3555-4DDD-A92C-14F37515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24744"/>
            <a:ext cx="83384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44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age result for PROPOSITO">
            <a:extLst>
              <a:ext uri="{FF2B5EF4-FFF2-40B4-BE49-F238E27FC236}">
                <a16:creationId xmlns:a16="http://schemas.microsoft.com/office/drawing/2014/main" id="{52065641-1555-45FE-AEEA-689C873A5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52625"/>
            <a:ext cx="6096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09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2" name="Object 4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411" y="284254"/>
            <a:ext cx="7886700" cy="3951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¿DE QUÉ HABLAMOS?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4609" y="1850818"/>
            <a:ext cx="277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Calibri"/>
              </a:rPr>
              <a:t>UN PARADIGMA ALTERNATIVO: CONTABLIDAD SOCIAL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38195" y="1945421"/>
            <a:ext cx="336404" cy="272459"/>
            <a:chOff x="-2133600" y="2112963"/>
            <a:chExt cx="1152526" cy="933450"/>
          </a:xfrm>
          <a:solidFill>
            <a:srgbClr val="17375E"/>
          </a:solidFill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-1906587" y="2112963"/>
              <a:ext cx="925513" cy="733425"/>
            </a:xfrm>
            <a:custGeom>
              <a:avLst/>
              <a:gdLst>
                <a:gd name="T0" fmla="*/ 0 w 1164"/>
                <a:gd name="T1" fmla="*/ 522 h 923"/>
                <a:gd name="T2" fmla="*/ 241 w 1164"/>
                <a:gd name="T3" fmla="*/ 923 h 923"/>
                <a:gd name="T4" fmla="*/ 1164 w 1164"/>
                <a:gd name="T5" fmla="*/ 0 h 923"/>
                <a:gd name="T6" fmla="*/ 301 w 1164"/>
                <a:gd name="T7" fmla="*/ 642 h 923"/>
                <a:gd name="T8" fmla="*/ 0 w 1164"/>
                <a:gd name="T9" fmla="*/ 52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4" h="923">
                  <a:moveTo>
                    <a:pt x="0" y="522"/>
                  </a:moveTo>
                  <a:lnTo>
                    <a:pt x="241" y="923"/>
                  </a:lnTo>
                  <a:lnTo>
                    <a:pt x="1164" y="0"/>
                  </a:lnTo>
                  <a:lnTo>
                    <a:pt x="301" y="642"/>
                  </a:lnTo>
                  <a:lnTo>
                    <a:pt x="0" y="5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-2133600" y="2217738"/>
              <a:ext cx="828675" cy="828675"/>
            </a:xfrm>
            <a:custGeom>
              <a:avLst/>
              <a:gdLst>
                <a:gd name="T0" fmla="*/ 1044 w 1044"/>
                <a:gd name="T1" fmla="*/ 1045 h 1045"/>
                <a:gd name="T2" fmla="*/ 0 w 1044"/>
                <a:gd name="T3" fmla="*/ 1045 h 1045"/>
                <a:gd name="T4" fmla="*/ 0 w 1044"/>
                <a:gd name="T5" fmla="*/ 0 h 1045"/>
                <a:gd name="T6" fmla="*/ 1044 w 1044"/>
                <a:gd name="T7" fmla="*/ 0 h 1045"/>
                <a:gd name="T8" fmla="*/ 1044 w 1044"/>
                <a:gd name="T9" fmla="*/ 135 h 1045"/>
                <a:gd name="T10" fmla="*/ 883 w 1044"/>
                <a:gd name="T11" fmla="*/ 254 h 1045"/>
                <a:gd name="T12" fmla="*/ 883 w 1044"/>
                <a:gd name="T13" fmla="*/ 162 h 1045"/>
                <a:gd name="T14" fmla="*/ 160 w 1044"/>
                <a:gd name="T15" fmla="*/ 162 h 1045"/>
                <a:gd name="T16" fmla="*/ 160 w 1044"/>
                <a:gd name="T17" fmla="*/ 884 h 1045"/>
                <a:gd name="T18" fmla="*/ 883 w 1044"/>
                <a:gd name="T19" fmla="*/ 884 h 1045"/>
                <a:gd name="T20" fmla="*/ 883 w 1044"/>
                <a:gd name="T21" fmla="*/ 475 h 1045"/>
                <a:gd name="T22" fmla="*/ 1044 w 1044"/>
                <a:gd name="T23" fmla="*/ 315 h 1045"/>
                <a:gd name="T24" fmla="*/ 1044 w 1044"/>
                <a:gd name="T25" fmla="*/ 104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45">
                  <a:moveTo>
                    <a:pt x="1044" y="1045"/>
                  </a:moveTo>
                  <a:lnTo>
                    <a:pt x="0" y="1045"/>
                  </a:lnTo>
                  <a:lnTo>
                    <a:pt x="0" y="0"/>
                  </a:lnTo>
                  <a:lnTo>
                    <a:pt x="1044" y="0"/>
                  </a:lnTo>
                  <a:lnTo>
                    <a:pt x="1044" y="135"/>
                  </a:lnTo>
                  <a:lnTo>
                    <a:pt x="883" y="254"/>
                  </a:lnTo>
                  <a:lnTo>
                    <a:pt x="883" y="162"/>
                  </a:lnTo>
                  <a:lnTo>
                    <a:pt x="160" y="162"/>
                  </a:lnTo>
                  <a:lnTo>
                    <a:pt x="160" y="884"/>
                  </a:lnTo>
                  <a:lnTo>
                    <a:pt x="883" y="884"/>
                  </a:lnTo>
                  <a:lnTo>
                    <a:pt x="883" y="475"/>
                  </a:lnTo>
                  <a:lnTo>
                    <a:pt x="1044" y="315"/>
                  </a:lnTo>
                  <a:lnTo>
                    <a:pt x="1044" y="10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354609" y="2671114"/>
            <a:ext cx="2561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Calibri"/>
              </a:rPr>
              <a:t>UN MODELO SUBYACENTE DE ANÁLISIS: MODELO POLIÉDRICO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938195" y="2765717"/>
            <a:ext cx="336404" cy="272459"/>
            <a:chOff x="-2133600" y="2112963"/>
            <a:chExt cx="1152526" cy="933450"/>
          </a:xfrm>
          <a:solidFill>
            <a:srgbClr val="17375E"/>
          </a:solidFill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-1906587" y="2112963"/>
              <a:ext cx="925513" cy="733425"/>
            </a:xfrm>
            <a:custGeom>
              <a:avLst/>
              <a:gdLst>
                <a:gd name="T0" fmla="*/ 0 w 1164"/>
                <a:gd name="T1" fmla="*/ 522 h 923"/>
                <a:gd name="T2" fmla="*/ 241 w 1164"/>
                <a:gd name="T3" fmla="*/ 923 h 923"/>
                <a:gd name="T4" fmla="*/ 1164 w 1164"/>
                <a:gd name="T5" fmla="*/ 0 h 923"/>
                <a:gd name="T6" fmla="*/ 301 w 1164"/>
                <a:gd name="T7" fmla="*/ 642 h 923"/>
                <a:gd name="T8" fmla="*/ 0 w 1164"/>
                <a:gd name="T9" fmla="*/ 52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4" h="923">
                  <a:moveTo>
                    <a:pt x="0" y="522"/>
                  </a:moveTo>
                  <a:lnTo>
                    <a:pt x="241" y="923"/>
                  </a:lnTo>
                  <a:lnTo>
                    <a:pt x="1164" y="0"/>
                  </a:lnTo>
                  <a:lnTo>
                    <a:pt x="301" y="642"/>
                  </a:lnTo>
                  <a:lnTo>
                    <a:pt x="0" y="5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-2133600" y="2217738"/>
              <a:ext cx="828675" cy="828675"/>
            </a:xfrm>
            <a:custGeom>
              <a:avLst/>
              <a:gdLst>
                <a:gd name="T0" fmla="*/ 1044 w 1044"/>
                <a:gd name="T1" fmla="*/ 1045 h 1045"/>
                <a:gd name="T2" fmla="*/ 0 w 1044"/>
                <a:gd name="T3" fmla="*/ 1045 h 1045"/>
                <a:gd name="T4" fmla="*/ 0 w 1044"/>
                <a:gd name="T5" fmla="*/ 0 h 1045"/>
                <a:gd name="T6" fmla="*/ 1044 w 1044"/>
                <a:gd name="T7" fmla="*/ 0 h 1045"/>
                <a:gd name="T8" fmla="*/ 1044 w 1044"/>
                <a:gd name="T9" fmla="*/ 135 h 1045"/>
                <a:gd name="T10" fmla="*/ 883 w 1044"/>
                <a:gd name="T11" fmla="*/ 254 h 1045"/>
                <a:gd name="T12" fmla="*/ 883 w 1044"/>
                <a:gd name="T13" fmla="*/ 162 h 1045"/>
                <a:gd name="T14" fmla="*/ 160 w 1044"/>
                <a:gd name="T15" fmla="*/ 162 h 1045"/>
                <a:gd name="T16" fmla="*/ 160 w 1044"/>
                <a:gd name="T17" fmla="*/ 884 h 1045"/>
                <a:gd name="T18" fmla="*/ 883 w 1044"/>
                <a:gd name="T19" fmla="*/ 884 h 1045"/>
                <a:gd name="T20" fmla="*/ 883 w 1044"/>
                <a:gd name="T21" fmla="*/ 475 h 1045"/>
                <a:gd name="T22" fmla="*/ 1044 w 1044"/>
                <a:gd name="T23" fmla="*/ 315 h 1045"/>
                <a:gd name="T24" fmla="*/ 1044 w 1044"/>
                <a:gd name="T25" fmla="*/ 104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45">
                  <a:moveTo>
                    <a:pt x="1044" y="1045"/>
                  </a:moveTo>
                  <a:lnTo>
                    <a:pt x="0" y="1045"/>
                  </a:lnTo>
                  <a:lnTo>
                    <a:pt x="0" y="0"/>
                  </a:lnTo>
                  <a:lnTo>
                    <a:pt x="1044" y="0"/>
                  </a:lnTo>
                  <a:lnTo>
                    <a:pt x="1044" y="135"/>
                  </a:lnTo>
                  <a:lnTo>
                    <a:pt x="883" y="254"/>
                  </a:lnTo>
                  <a:lnTo>
                    <a:pt x="883" y="162"/>
                  </a:lnTo>
                  <a:lnTo>
                    <a:pt x="160" y="162"/>
                  </a:lnTo>
                  <a:lnTo>
                    <a:pt x="160" y="884"/>
                  </a:lnTo>
                  <a:lnTo>
                    <a:pt x="883" y="884"/>
                  </a:lnTo>
                  <a:lnTo>
                    <a:pt x="883" y="475"/>
                  </a:lnTo>
                  <a:lnTo>
                    <a:pt x="1044" y="315"/>
                  </a:lnTo>
                  <a:lnTo>
                    <a:pt x="1044" y="10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354609" y="3685386"/>
            <a:ext cx="2561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Calibri"/>
              </a:rPr>
              <a:t>UN PROCESO METODOLÓGICO: SPOLY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38195" y="3779989"/>
            <a:ext cx="336404" cy="272459"/>
            <a:chOff x="-2133600" y="2112963"/>
            <a:chExt cx="1152526" cy="933450"/>
          </a:xfrm>
          <a:solidFill>
            <a:srgbClr val="17375E"/>
          </a:solidFill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-1906587" y="2112963"/>
              <a:ext cx="925513" cy="733425"/>
            </a:xfrm>
            <a:custGeom>
              <a:avLst/>
              <a:gdLst>
                <a:gd name="T0" fmla="*/ 0 w 1164"/>
                <a:gd name="T1" fmla="*/ 522 h 923"/>
                <a:gd name="T2" fmla="*/ 241 w 1164"/>
                <a:gd name="T3" fmla="*/ 923 h 923"/>
                <a:gd name="T4" fmla="*/ 1164 w 1164"/>
                <a:gd name="T5" fmla="*/ 0 h 923"/>
                <a:gd name="T6" fmla="*/ 301 w 1164"/>
                <a:gd name="T7" fmla="*/ 642 h 923"/>
                <a:gd name="T8" fmla="*/ 0 w 1164"/>
                <a:gd name="T9" fmla="*/ 52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4" h="923">
                  <a:moveTo>
                    <a:pt x="0" y="522"/>
                  </a:moveTo>
                  <a:lnTo>
                    <a:pt x="241" y="923"/>
                  </a:lnTo>
                  <a:lnTo>
                    <a:pt x="1164" y="0"/>
                  </a:lnTo>
                  <a:lnTo>
                    <a:pt x="301" y="642"/>
                  </a:lnTo>
                  <a:lnTo>
                    <a:pt x="0" y="5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-2133600" y="2217738"/>
              <a:ext cx="828675" cy="828675"/>
            </a:xfrm>
            <a:custGeom>
              <a:avLst/>
              <a:gdLst>
                <a:gd name="T0" fmla="*/ 1044 w 1044"/>
                <a:gd name="T1" fmla="*/ 1045 h 1045"/>
                <a:gd name="T2" fmla="*/ 0 w 1044"/>
                <a:gd name="T3" fmla="*/ 1045 h 1045"/>
                <a:gd name="T4" fmla="*/ 0 w 1044"/>
                <a:gd name="T5" fmla="*/ 0 h 1045"/>
                <a:gd name="T6" fmla="*/ 1044 w 1044"/>
                <a:gd name="T7" fmla="*/ 0 h 1045"/>
                <a:gd name="T8" fmla="*/ 1044 w 1044"/>
                <a:gd name="T9" fmla="*/ 135 h 1045"/>
                <a:gd name="T10" fmla="*/ 883 w 1044"/>
                <a:gd name="T11" fmla="*/ 254 h 1045"/>
                <a:gd name="T12" fmla="*/ 883 w 1044"/>
                <a:gd name="T13" fmla="*/ 162 h 1045"/>
                <a:gd name="T14" fmla="*/ 160 w 1044"/>
                <a:gd name="T15" fmla="*/ 162 h 1045"/>
                <a:gd name="T16" fmla="*/ 160 w 1044"/>
                <a:gd name="T17" fmla="*/ 884 h 1045"/>
                <a:gd name="T18" fmla="*/ 883 w 1044"/>
                <a:gd name="T19" fmla="*/ 884 h 1045"/>
                <a:gd name="T20" fmla="*/ 883 w 1044"/>
                <a:gd name="T21" fmla="*/ 475 h 1045"/>
                <a:gd name="T22" fmla="*/ 1044 w 1044"/>
                <a:gd name="T23" fmla="*/ 315 h 1045"/>
                <a:gd name="T24" fmla="*/ 1044 w 1044"/>
                <a:gd name="T25" fmla="*/ 104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45">
                  <a:moveTo>
                    <a:pt x="1044" y="1045"/>
                  </a:moveTo>
                  <a:lnTo>
                    <a:pt x="0" y="1045"/>
                  </a:lnTo>
                  <a:lnTo>
                    <a:pt x="0" y="0"/>
                  </a:lnTo>
                  <a:lnTo>
                    <a:pt x="1044" y="0"/>
                  </a:lnTo>
                  <a:lnTo>
                    <a:pt x="1044" y="135"/>
                  </a:lnTo>
                  <a:lnTo>
                    <a:pt x="883" y="254"/>
                  </a:lnTo>
                  <a:lnTo>
                    <a:pt x="883" y="162"/>
                  </a:lnTo>
                  <a:lnTo>
                    <a:pt x="160" y="162"/>
                  </a:lnTo>
                  <a:lnTo>
                    <a:pt x="160" y="884"/>
                  </a:lnTo>
                  <a:lnTo>
                    <a:pt x="883" y="884"/>
                  </a:lnTo>
                  <a:lnTo>
                    <a:pt x="883" y="475"/>
                  </a:lnTo>
                  <a:lnTo>
                    <a:pt x="1044" y="315"/>
                  </a:lnTo>
                  <a:lnTo>
                    <a:pt x="1044" y="10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354609" y="4533399"/>
            <a:ext cx="2561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Calibri"/>
              </a:rPr>
              <a:t>UN MECANISMO DE VALIDACIÓN DE PROXYS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938195" y="4628002"/>
            <a:ext cx="336404" cy="272459"/>
            <a:chOff x="-2133600" y="2112963"/>
            <a:chExt cx="1152526" cy="933450"/>
          </a:xfrm>
          <a:solidFill>
            <a:srgbClr val="17375E"/>
          </a:solidFill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-1906587" y="2112963"/>
              <a:ext cx="925513" cy="733425"/>
            </a:xfrm>
            <a:custGeom>
              <a:avLst/>
              <a:gdLst>
                <a:gd name="T0" fmla="*/ 0 w 1164"/>
                <a:gd name="T1" fmla="*/ 522 h 923"/>
                <a:gd name="T2" fmla="*/ 241 w 1164"/>
                <a:gd name="T3" fmla="*/ 923 h 923"/>
                <a:gd name="T4" fmla="*/ 1164 w 1164"/>
                <a:gd name="T5" fmla="*/ 0 h 923"/>
                <a:gd name="T6" fmla="*/ 301 w 1164"/>
                <a:gd name="T7" fmla="*/ 642 h 923"/>
                <a:gd name="T8" fmla="*/ 0 w 1164"/>
                <a:gd name="T9" fmla="*/ 52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4" h="923">
                  <a:moveTo>
                    <a:pt x="0" y="522"/>
                  </a:moveTo>
                  <a:lnTo>
                    <a:pt x="241" y="923"/>
                  </a:lnTo>
                  <a:lnTo>
                    <a:pt x="1164" y="0"/>
                  </a:lnTo>
                  <a:lnTo>
                    <a:pt x="301" y="642"/>
                  </a:lnTo>
                  <a:lnTo>
                    <a:pt x="0" y="5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-2133600" y="2217738"/>
              <a:ext cx="828675" cy="828675"/>
            </a:xfrm>
            <a:custGeom>
              <a:avLst/>
              <a:gdLst>
                <a:gd name="T0" fmla="*/ 1044 w 1044"/>
                <a:gd name="T1" fmla="*/ 1045 h 1045"/>
                <a:gd name="T2" fmla="*/ 0 w 1044"/>
                <a:gd name="T3" fmla="*/ 1045 h 1045"/>
                <a:gd name="T4" fmla="*/ 0 w 1044"/>
                <a:gd name="T5" fmla="*/ 0 h 1045"/>
                <a:gd name="T6" fmla="*/ 1044 w 1044"/>
                <a:gd name="T7" fmla="*/ 0 h 1045"/>
                <a:gd name="T8" fmla="*/ 1044 w 1044"/>
                <a:gd name="T9" fmla="*/ 135 h 1045"/>
                <a:gd name="T10" fmla="*/ 883 w 1044"/>
                <a:gd name="T11" fmla="*/ 254 h 1045"/>
                <a:gd name="T12" fmla="*/ 883 w 1044"/>
                <a:gd name="T13" fmla="*/ 162 h 1045"/>
                <a:gd name="T14" fmla="*/ 160 w 1044"/>
                <a:gd name="T15" fmla="*/ 162 h 1045"/>
                <a:gd name="T16" fmla="*/ 160 w 1044"/>
                <a:gd name="T17" fmla="*/ 884 h 1045"/>
                <a:gd name="T18" fmla="*/ 883 w 1044"/>
                <a:gd name="T19" fmla="*/ 884 h 1045"/>
                <a:gd name="T20" fmla="*/ 883 w 1044"/>
                <a:gd name="T21" fmla="*/ 475 h 1045"/>
                <a:gd name="T22" fmla="*/ 1044 w 1044"/>
                <a:gd name="T23" fmla="*/ 315 h 1045"/>
                <a:gd name="T24" fmla="*/ 1044 w 1044"/>
                <a:gd name="T25" fmla="*/ 104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45">
                  <a:moveTo>
                    <a:pt x="1044" y="1045"/>
                  </a:moveTo>
                  <a:lnTo>
                    <a:pt x="0" y="1045"/>
                  </a:lnTo>
                  <a:lnTo>
                    <a:pt x="0" y="0"/>
                  </a:lnTo>
                  <a:lnTo>
                    <a:pt x="1044" y="0"/>
                  </a:lnTo>
                  <a:lnTo>
                    <a:pt x="1044" y="135"/>
                  </a:lnTo>
                  <a:lnTo>
                    <a:pt x="883" y="254"/>
                  </a:lnTo>
                  <a:lnTo>
                    <a:pt x="883" y="162"/>
                  </a:lnTo>
                  <a:lnTo>
                    <a:pt x="160" y="162"/>
                  </a:lnTo>
                  <a:lnTo>
                    <a:pt x="160" y="884"/>
                  </a:lnTo>
                  <a:lnTo>
                    <a:pt x="883" y="884"/>
                  </a:lnTo>
                  <a:lnTo>
                    <a:pt x="883" y="475"/>
                  </a:lnTo>
                  <a:lnTo>
                    <a:pt x="1044" y="315"/>
                  </a:lnTo>
                  <a:lnTo>
                    <a:pt x="1044" y="10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289484">
            <a:off x="6199369" y="1715915"/>
            <a:ext cx="3608347" cy="4032496"/>
            <a:chOff x="5268686" y="2068513"/>
            <a:chExt cx="3120571" cy="3592058"/>
          </a:xfrm>
        </p:grpSpPr>
        <p:sp>
          <p:nvSpPr>
            <p:cNvPr id="37" name="Rectangle 36"/>
            <p:cNvSpPr/>
            <p:nvPr/>
          </p:nvSpPr>
          <p:spPr>
            <a:xfrm>
              <a:off x="5268686" y="2068513"/>
              <a:ext cx="3120571" cy="35920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Tekstboks 72"/>
            <p:cNvSpPr txBox="1">
              <a:spLocks noChangeArrowheads="1"/>
            </p:cNvSpPr>
            <p:nvPr/>
          </p:nvSpPr>
          <p:spPr bwMode="auto">
            <a:xfrm>
              <a:off x="5299636" y="5199022"/>
              <a:ext cx="3077744" cy="24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200" b="1" dirty="0" err="1">
                  <a:solidFill>
                    <a:srgbClr val="000000"/>
                  </a:solidFill>
                  <a:latin typeface="Calibri" charset="0"/>
                </a:rPr>
                <a:t>Representación</a:t>
              </a:r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charset="0"/>
                </a:rPr>
                <a:t>Grafica</a:t>
              </a:r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 del </a:t>
              </a:r>
              <a:r>
                <a:rPr lang="en-US" sz="1200" b="1" dirty="0" err="1">
                  <a:solidFill>
                    <a:srgbClr val="000000"/>
                  </a:solidFill>
                  <a:latin typeface="Calibri" charset="0"/>
                </a:rPr>
                <a:t>Modelo</a:t>
              </a:r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charset="0"/>
                </a:rPr>
                <a:t>Poliédrico</a:t>
              </a:r>
              <a:endParaRPr lang="en-US" sz="1200" b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7887">
            <a:off x="6246131" y="1712190"/>
            <a:ext cx="3523824" cy="34148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33" name="Group 32"/>
          <p:cNvGrpSpPr/>
          <p:nvPr/>
        </p:nvGrpSpPr>
        <p:grpSpPr>
          <a:xfrm>
            <a:off x="6338504" y="1475301"/>
            <a:ext cx="374224" cy="398964"/>
            <a:chOff x="1625544" y="1709376"/>
            <a:chExt cx="374224" cy="398964"/>
          </a:xfrm>
        </p:grpSpPr>
        <p:sp>
          <p:nvSpPr>
            <p:cNvPr id="34" name="Oval 33"/>
            <p:cNvSpPr/>
            <p:nvPr/>
          </p:nvSpPr>
          <p:spPr>
            <a:xfrm>
              <a:off x="1640118" y="1748690"/>
              <a:ext cx="359650" cy="359650"/>
            </a:xfrm>
            <a:prstGeom prst="ellipse">
              <a:avLst/>
            </a:prstGeom>
            <a:solidFill>
              <a:srgbClr val="CE202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646207" y="1748690"/>
              <a:ext cx="315470" cy="31547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625544" y="1709376"/>
              <a:ext cx="315470" cy="3154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4000">
                  <a:srgbClr val="CE202A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08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ieren 88"/>
          <p:cNvGrpSpPr/>
          <p:nvPr/>
        </p:nvGrpSpPr>
        <p:grpSpPr bwMode="gray">
          <a:xfrm>
            <a:off x="6227846" y="5424576"/>
            <a:ext cx="1726548" cy="401949"/>
            <a:chOff x="5038725" y="5162563"/>
            <a:chExt cx="4105276" cy="1079626"/>
          </a:xfrm>
        </p:grpSpPr>
        <p:sp>
          <p:nvSpPr>
            <p:cNvPr id="90" name="Ellipse 89"/>
            <p:cNvSpPr/>
            <p:nvPr/>
          </p:nvSpPr>
          <p:spPr bwMode="gray">
            <a:xfrm>
              <a:off x="5038725" y="5162563"/>
              <a:ext cx="4105276" cy="107962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Ellipse 90"/>
            <p:cNvSpPr/>
            <p:nvPr/>
          </p:nvSpPr>
          <p:spPr bwMode="gray">
            <a:xfrm>
              <a:off x="5753100" y="5531408"/>
              <a:ext cx="2352676" cy="51802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lang="en-US" sz="3200" b="1" dirty="0"/>
              <a:t>PRINCIPIOS DE LA CONTABILIDAD SOCIAL</a:t>
            </a:r>
          </a:p>
        </p:txBody>
      </p:sp>
      <p:sp>
        <p:nvSpPr>
          <p:cNvPr id="25" name="Rechteck 24"/>
          <p:cNvSpPr/>
          <p:nvPr/>
        </p:nvSpPr>
        <p:spPr bwMode="gray">
          <a:xfrm>
            <a:off x="2739644" y="1757370"/>
            <a:ext cx="3203698" cy="1132150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648000" tIns="72000" rIns="108000" bIns="72000" anchor="ctr"/>
          <a:lstStyle/>
          <a:p>
            <a:pPr indent="-190500" defTabSz="801688" eaLnBrk="0" hangingPunct="0">
              <a:lnSpc>
                <a:spcPct val="90000"/>
              </a:lnSpc>
              <a:spcAft>
                <a:spcPts val="1000"/>
              </a:spcAft>
              <a:buClr>
                <a:srgbClr val="969696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Bebas Neue" panose="020B0506020202020201" pitchFamily="34" charset="0"/>
                <a:cs typeface="Arial" charset="0"/>
              </a:rPr>
              <a:t>SISTEMATICA</a:t>
            </a:r>
          </a:p>
          <a:p>
            <a:pPr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1200" b="1" dirty="0">
                <a:solidFill>
                  <a:srgbClr val="1F497D"/>
                </a:solidFill>
                <a:latin typeface="Calibri Light" panose="020F0302020204030204" pitchFamily="34" charset="0"/>
              </a:rPr>
              <a:t>UNIFORME Y CONTINUADA A LO LARGO DEL TIEMPO </a:t>
            </a:r>
          </a:p>
        </p:txBody>
      </p:sp>
      <p:sp>
        <p:nvSpPr>
          <p:cNvPr id="11" name="Rechteck 10"/>
          <p:cNvSpPr/>
          <p:nvPr/>
        </p:nvSpPr>
        <p:spPr bwMode="gray">
          <a:xfrm>
            <a:off x="2739644" y="3141402"/>
            <a:ext cx="3146519" cy="1132150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648000" tIns="72000" rIns="108000" bIns="72000" anchor="ctr"/>
          <a:lstStyle/>
          <a:p>
            <a:pPr indent="-190500" defTabSz="801688" eaLnBrk="0" hangingPunct="0">
              <a:lnSpc>
                <a:spcPct val="90000"/>
              </a:lnSpc>
              <a:spcAft>
                <a:spcPts val="1000"/>
              </a:spcAft>
              <a:buClr>
                <a:srgbClr val="969696"/>
              </a:buClr>
              <a:defRPr/>
            </a:pPr>
            <a:r>
              <a:rPr lang="en-US" sz="2000" dirty="0">
                <a:solidFill>
                  <a:prstClr val="black"/>
                </a:solidFill>
                <a:latin typeface="Bebas Neue" panose="020B0506020202020201" pitchFamily="34" charset="0"/>
                <a:cs typeface="Arial" charset="0"/>
              </a:rPr>
              <a:t>UNIVERSAL</a:t>
            </a:r>
          </a:p>
          <a:p>
            <a:pPr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1200" b="1" dirty="0">
                <a:solidFill>
                  <a:srgbClr val="1F497D"/>
                </a:solidFill>
                <a:latin typeface="Calibri Light" panose="020F0302020204030204" pitchFamily="34" charset="0"/>
              </a:rPr>
              <a:t>PARA TODO TIPO DE ORGANIZACIONES: AAPP; ONGs; EMPRESAS </a:t>
            </a:r>
          </a:p>
        </p:txBody>
      </p:sp>
      <p:sp>
        <p:nvSpPr>
          <p:cNvPr id="12" name="Rechteck 11"/>
          <p:cNvSpPr/>
          <p:nvPr/>
        </p:nvSpPr>
        <p:spPr bwMode="gray">
          <a:xfrm>
            <a:off x="6981805" y="3127623"/>
            <a:ext cx="3203698" cy="1132150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648000" tIns="72000" rIns="108000" bIns="72000" anchor="ctr"/>
          <a:lstStyle/>
          <a:p>
            <a:pPr indent="-190500" defTabSz="801688" eaLnBrk="0" hangingPunct="0">
              <a:lnSpc>
                <a:spcPct val="90000"/>
              </a:lnSpc>
              <a:spcAft>
                <a:spcPts val="1000"/>
              </a:spcAft>
              <a:buClr>
                <a:srgbClr val="969696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Bebas Neue" panose="020B0506020202020201" pitchFamily="34" charset="0"/>
                <a:cs typeface="Arial" charset="0"/>
              </a:rPr>
              <a:t>PERSPECTIVA MULTISTAKEHOLDER</a:t>
            </a:r>
          </a:p>
          <a:p>
            <a:pPr algn="just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1200" b="1" dirty="0">
                <a:solidFill>
                  <a:srgbClr val="1F497D"/>
                </a:solidFill>
                <a:latin typeface="Calibri Light" panose="020F0302020204030204" pitchFamily="34" charset="0"/>
              </a:rPr>
              <a:t>ORIENTADA AL CONJUNTO DE STAKEHOLDERS</a:t>
            </a:r>
          </a:p>
        </p:txBody>
      </p:sp>
      <p:sp>
        <p:nvSpPr>
          <p:cNvPr id="23" name="Rechteck 22"/>
          <p:cNvSpPr/>
          <p:nvPr/>
        </p:nvSpPr>
        <p:spPr bwMode="gray">
          <a:xfrm>
            <a:off x="6779909" y="1815422"/>
            <a:ext cx="3405189" cy="1132150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56000" tIns="72000" rIns="144000" bIns="72000" anchor="ctr"/>
          <a:lstStyle/>
          <a:p>
            <a:pPr indent="-190500" defTabSz="801688" eaLnBrk="0" hangingPunct="0">
              <a:lnSpc>
                <a:spcPct val="90000"/>
              </a:lnSpc>
              <a:spcAft>
                <a:spcPts val="1000"/>
              </a:spcAft>
              <a:buClr>
                <a:srgbClr val="969696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Bebas Neue" panose="020B0506020202020201" pitchFamily="34" charset="0"/>
                <a:cs typeface="Arial" charset="0"/>
              </a:rPr>
              <a:t>INTEGRAL</a:t>
            </a:r>
          </a:p>
          <a:p>
            <a:pPr algn="just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1200" b="1" dirty="0">
                <a:solidFill>
                  <a:srgbClr val="1F497D"/>
                </a:solidFill>
                <a:latin typeface="Calibri Light" panose="020F0302020204030204" pitchFamily="34" charset="0"/>
              </a:rPr>
              <a:t>CONSOLIDA EL VALOR GENERADO A TRAVÉS DEL MERCADO, Y EL VALOR DE NO MERCADO [SOCIAL ESPECÍFICO]</a:t>
            </a:r>
          </a:p>
        </p:txBody>
      </p:sp>
      <p:sp>
        <p:nvSpPr>
          <p:cNvPr id="64" name="Freeform 25"/>
          <p:cNvSpPr>
            <a:spLocks noEditPoints="1"/>
          </p:cNvSpPr>
          <p:nvPr/>
        </p:nvSpPr>
        <p:spPr bwMode="gray">
          <a:xfrm>
            <a:off x="6034796" y="1608371"/>
            <a:ext cx="1245947" cy="1456797"/>
          </a:xfrm>
          <a:custGeom>
            <a:avLst/>
            <a:gdLst/>
            <a:ahLst/>
            <a:cxnLst>
              <a:cxn ang="0">
                <a:pos x="261" y="426"/>
              </a:cxn>
              <a:cxn ang="0">
                <a:pos x="60" y="426"/>
              </a:cxn>
              <a:cxn ang="0">
                <a:pos x="0" y="378"/>
              </a:cxn>
              <a:cxn ang="0">
                <a:pos x="23" y="318"/>
              </a:cxn>
              <a:cxn ang="0">
                <a:pos x="201" y="42"/>
              </a:cxn>
              <a:cxn ang="0">
                <a:pos x="288" y="0"/>
              </a:cxn>
              <a:cxn ang="0">
                <a:pos x="378" y="91"/>
              </a:cxn>
              <a:cxn ang="0">
                <a:pos x="378" y="318"/>
              </a:cxn>
              <a:cxn ang="0">
                <a:pos x="403" y="318"/>
              </a:cxn>
              <a:cxn ang="0">
                <a:pos x="465" y="372"/>
              </a:cxn>
              <a:cxn ang="0">
                <a:pos x="403" y="426"/>
              </a:cxn>
              <a:cxn ang="0">
                <a:pos x="378" y="426"/>
              </a:cxn>
              <a:cxn ang="0">
                <a:pos x="378" y="475"/>
              </a:cxn>
              <a:cxn ang="0">
                <a:pos x="319" y="543"/>
              </a:cxn>
              <a:cxn ang="0">
                <a:pos x="261" y="477"/>
              </a:cxn>
              <a:cxn ang="0">
                <a:pos x="261" y="426"/>
              </a:cxn>
              <a:cxn ang="0">
                <a:pos x="261" y="126"/>
              </a:cxn>
              <a:cxn ang="0">
                <a:pos x="259" y="126"/>
              </a:cxn>
              <a:cxn ang="0">
                <a:pos x="148" y="318"/>
              </a:cxn>
              <a:cxn ang="0">
                <a:pos x="261" y="318"/>
              </a:cxn>
              <a:cxn ang="0">
                <a:pos x="261" y="126"/>
              </a:cxn>
            </a:cxnLst>
            <a:rect l="0" t="0" r="r" b="b"/>
            <a:pathLst>
              <a:path w="465" h="543">
                <a:moveTo>
                  <a:pt x="261" y="426"/>
                </a:moveTo>
                <a:cubicBezTo>
                  <a:pt x="60" y="426"/>
                  <a:pt x="60" y="426"/>
                  <a:pt x="60" y="426"/>
                </a:cubicBezTo>
                <a:cubicBezTo>
                  <a:pt x="15" y="426"/>
                  <a:pt x="0" y="398"/>
                  <a:pt x="0" y="378"/>
                </a:cubicBezTo>
                <a:cubicBezTo>
                  <a:pt x="0" y="354"/>
                  <a:pt x="14" y="332"/>
                  <a:pt x="23" y="318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223" y="9"/>
                  <a:pt x="249" y="0"/>
                  <a:pt x="288" y="0"/>
                </a:cubicBezTo>
                <a:cubicBezTo>
                  <a:pt x="343" y="0"/>
                  <a:pt x="378" y="37"/>
                  <a:pt x="378" y="91"/>
                </a:cubicBezTo>
                <a:cubicBezTo>
                  <a:pt x="378" y="318"/>
                  <a:pt x="378" y="318"/>
                  <a:pt x="378" y="318"/>
                </a:cubicBezTo>
                <a:cubicBezTo>
                  <a:pt x="403" y="318"/>
                  <a:pt x="403" y="318"/>
                  <a:pt x="403" y="318"/>
                </a:cubicBezTo>
                <a:cubicBezTo>
                  <a:pt x="441" y="318"/>
                  <a:pt x="465" y="334"/>
                  <a:pt x="465" y="372"/>
                </a:cubicBezTo>
                <a:cubicBezTo>
                  <a:pt x="465" y="409"/>
                  <a:pt x="441" y="426"/>
                  <a:pt x="403" y="426"/>
                </a:cubicBezTo>
                <a:cubicBezTo>
                  <a:pt x="378" y="426"/>
                  <a:pt x="378" y="426"/>
                  <a:pt x="378" y="426"/>
                </a:cubicBezTo>
                <a:cubicBezTo>
                  <a:pt x="378" y="475"/>
                  <a:pt x="378" y="475"/>
                  <a:pt x="378" y="475"/>
                </a:cubicBezTo>
                <a:cubicBezTo>
                  <a:pt x="378" y="519"/>
                  <a:pt x="355" y="543"/>
                  <a:pt x="319" y="543"/>
                </a:cubicBezTo>
                <a:cubicBezTo>
                  <a:pt x="283" y="543"/>
                  <a:pt x="261" y="519"/>
                  <a:pt x="261" y="477"/>
                </a:cubicBezTo>
                <a:lnTo>
                  <a:pt x="261" y="426"/>
                </a:lnTo>
                <a:close/>
                <a:moveTo>
                  <a:pt x="261" y="126"/>
                </a:moveTo>
                <a:cubicBezTo>
                  <a:pt x="259" y="126"/>
                  <a:pt x="259" y="126"/>
                  <a:pt x="259" y="126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261" y="318"/>
                  <a:pt x="261" y="318"/>
                  <a:pt x="261" y="318"/>
                </a:cubicBezTo>
                <a:lnTo>
                  <a:pt x="261" y="1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perspectiveRelaxed">
              <a:rot lat="0" lon="1199990" rev="0"/>
            </a:camera>
            <a:lightRig rig="balanced" dir="t"/>
          </a:scene3d>
          <a:sp3d extrusionH="571500">
            <a:bevelT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hteck 20"/>
          <p:cNvSpPr/>
          <p:nvPr/>
        </p:nvSpPr>
        <p:spPr bwMode="gray">
          <a:xfrm>
            <a:off x="2682465" y="4481877"/>
            <a:ext cx="3203698" cy="1132150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56000" tIns="72000" rIns="144000" bIns="72000" anchor="ctr"/>
          <a:lstStyle/>
          <a:p>
            <a:pPr indent="-190500" defTabSz="801688" eaLnBrk="0" hangingPunct="0">
              <a:lnSpc>
                <a:spcPct val="90000"/>
              </a:lnSpc>
              <a:spcAft>
                <a:spcPts val="1000"/>
              </a:spcAft>
              <a:buClr>
                <a:srgbClr val="969696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Bebas Neue" panose="020B0506020202020201" pitchFamily="34" charset="0"/>
                <a:cs typeface="Arial" charset="0"/>
              </a:rPr>
              <a:t>INTERSECTORIAL</a:t>
            </a:r>
          </a:p>
          <a:p>
            <a:pPr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1200" b="1" dirty="0">
                <a:solidFill>
                  <a:srgbClr val="1F497D"/>
                </a:solidFill>
                <a:latin typeface="Calibri Light" panose="020F0302020204030204" pitchFamily="34" charset="0"/>
              </a:rPr>
              <a:t>COMPARABLE ENTRE ORGANIZACIONES DE DIFERENTES SECTORES</a:t>
            </a:r>
          </a:p>
        </p:txBody>
      </p:sp>
      <p:sp>
        <p:nvSpPr>
          <p:cNvPr id="68" name="Freeform 26"/>
          <p:cNvSpPr>
            <a:spLocks/>
          </p:cNvSpPr>
          <p:nvPr/>
        </p:nvSpPr>
        <p:spPr bwMode="gray">
          <a:xfrm>
            <a:off x="6464719" y="2908499"/>
            <a:ext cx="971831" cy="1426600"/>
          </a:xfrm>
          <a:custGeom>
            <a:avLst/>
            <a:gdLst/>
            <a:ahLst/>
            <a:cxnLst>
              <a:cxn ang="0">
                <a:pos x="158" y="179"/>
              </a:cxn>
              <a:cxn ang="0">
                <a:pos x="215" y="171"/>
              </a:cxn>
              <a:cxn ang="0">
                <a:pos x="372" y="349"/>
              </a:cxn>
              <a:cxn ang="0">
                <a:pos x="174" y="546"/>
              </a:cxn>
              <a:cxn ang="0">
                <a:pos x="0" y="446"/>
              </a:cxn>
              <a:cxn ang="0">
                <a:pos x="52" y="386"/>
              </a:cxn>
              <a:cxn ang="0">
                <a:pos x="170" y="429"/>
              </a:cxn>
              <a:cxn ang="0">
                <a:pos x="242" y="341"/>
              </a:cxn>
              <a:cxn ang="0">
                <a:pos x="182" y="270"/>
              </a:cxn>
              <a:cxn ang="0">
                <a:pos x="90" y="297"/>
              </a:cxn>
              <a:cxn ang="0">
                <a:pos x="41" y="253"/>
              </a:cxn>
              <a:cxn ang="0">
                <a:pos x="45" y="197"/>
              </a:cxn>
              <a:cxn ang="0">
                <a:pos x="64" y="50"/>
              </a:cxn>
              <a:cxn ang="0">
                <a:pos x="128" y="0"/>
              </a:cxn>
              <a:cxn ang="0">
                <a:pos x="311" y="0"/>
              </a:cxn>
              <a:cxn ang="0">
                <a:pos x="368" y="56"/>
              </a:cxn>
              <a:cxn ang="0">
                <a:pos x="311" y="113"/>
              </a:cxn>
              <a:cxn ang="0">
                <a:pos x="167" y="113"/>
              </a:cxn>
              <a:cxn ang="0">
                <a:pos x="158" y="179"/>
              </a:cxn>
            </a:cxnLst>
            <a:rect l="0" t="0" r="r" b="b"/>
            <a:pathLst>
              <a:path w="372" h="546">
                <a:moveTo>
                  <a:pt x="158" y="179"/>
                </a:moveTo>
                <a:cubicBezTo>
                  <a:pt x="175" y="174"/>
                  <a:pt x="197" y="171"/>
                  <a:pt x="215" y="171"/>
                </a:cubicBezTo>
                <a:cubicBezTo>
                  <a:pt x="318" y="171"/>
                  <a:pt x="372" y="253"/>
                  <a:pt x="372" y="349"/>
                </a:cubicBezTo>
                <a:cubicBezTo>
                  <a:pt x="372" y="459"/>
                  <a:pt x="287" y="546"/>
                  <a:pt x="174" y="546"/>
                </a:cubicBezTo>
                <a:cubicBezTo>
                  <a:pt x="96" y="546"/>
                  <a:pt x="0" y="504"/>
                  <a:pt x="0" y="446"/>
                </a:cubicBezTo>
                <a:cubicBezTo>
                  <a:pt x="0" y="410"/>
                  <a:pt x="23" y="386"/>
                  <a:pt x="52" y="386"/>
                </a:cubicBezTo>
                <a:cubicBezTo>
                  <a:pt x="94" y="386"/>
                  <a:pt x="116" y="429"/>
                  <a:pt x="170" y="429"/>
                </a:cubicBezTo>
                <a:cubicBezTo>
                  <a:pt x="213" y="429"/>
                  <a:pt x="242" y="398"/>
                  <a:pt x="242" y="341"/>
                </a:cubicBezTo>
                <a:cubicBezTo>
                  <a:pt x="242" y="305"/>
                  <a:pt x="221" y="270"/>
                  <a:pt x="182" y="270"/>
                </a:cubicBezTo>
                <a:cubicBezTo>
                  <a:pt x="133" y="270"/>
                  <a:pt x="130" y="297"/>
                  <a:pt x="90" y="297"/>
                </a:cubicBezTo>
                <a:cubicBezTo>
                  <a:pt x="61" y="297"/>
                  <a:pt x="41" y="281"/>
                  <a:pt x="41" y="253"/>
                </a:cubicBezTo>
                <a:cubicBezTo>
                  <a:pt x="41" y="237"/>
                  <a:pt x="42" y="223"/>
                  <a:pt x="45" y="197"/>
                </a:cubicBezTo>
                <a:cubicBezTo>
                  <a:pt x="64" y="50"/>
                  <a:pt x="64" y="50"/>
                  <a:pt x="64" y="50"/>
                </a:cubicBezTo>
                <a:cubicBezTo>
                  <a:pt x="70" y="5"/>
                  <a:pt x="97" y="0"/>
                  <a:pt x="128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9" y="0"/>
                  <a:pt x="368" y="29"/>
                  <a:pt x="368" y="56"/>
                </a:cubicBezTo>
                <a:cubicBezTo>
                  <a:pt x="368" y="84"/>
                  <a:pt x="349" y="113"/>
                  <a:pt x="311" y="113"/>
                </a:cubicBezTo>
                <a:cubicBezTo>
                  <a:pt x="167" y="113"/>
                  <a:pt x="167" y="113"/>
                  <a:pt x="167" y="113"/>
                </a:cubicBezTo>
                <a:lnTo>
                  <a:pt x="158" y="17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scene3d>
            <a:camera prst="perspectiveRelaxed">
              <a:rot lat="0" lon="20399984" rev="0"/>
            </a:camera>
            <a:lightRig rig="balanced" dir="t"/>
          </a:scene3d>
          <a:sp3d extrusionH="679450">
            <a:bevelT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9BBB59"/>
              </a:solidFill>
              <a:latin typeface="Calibri"/>
            </a:endParaRPr>
          </a:p>
        </p:txBody>
      </p:sp>
      <p:sp>
        <p:nvSpPr>
          <p:cNvPr id="22" name="Rechteck 21"/>
          <p:cNvSpPr/>
          <p:nvPr/>
        </p:nvSpPr>
        <p:spPr bwMode="gray">
          <a:xfrm>
            <a:off x="6805612" y="4481877"/>
            <a:ext cx="3405189" cy="1132150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56000" tIns="72000" rIns="144000" bIns="72000" anchor="ctr"/>
          <a:lstStyle/>
          <a:p>
            <a:pPr indent="-190500" defTabSz="801688" eaLnBrk="0" hangingPunct="0">
              <a:lnSpc>
                <a:spcPct val="90000"/>
              </a:lnSpc>
              <a:spcAft>
                <a:spcPts val="1000"/>
              </a:spcAft>
              <a:buClr>
                <a:srgbClr val="969696"/>
              </a:buClr>
              <a:defRPr/>
            </a:pPr>
            <a:r>
              <a:rPr lang="en-US" dirty="0">
                <a:solidFill>
                  <a:srgbClr val="000000"/>
                </a:solidFill>
                <a:latin typeface="Bebas Neue" panose="020B0506020202020201" pitchFamily="34" charset="0"/>
                <a:cs typeface="Arial" charset="0"/>
              </a:rPr>
              <a:t>FIABLE</a:t>
            </a:r>
          </a:p>
          <a:p>
            <a:pPr algn="just" defTabSz="801688" eaLnBrk="0" hangingPunct="0">
              <a:lnSpc>
                <a:spcPct val="90000"/>
              </a:lnSpc>
              <a:spcAft>
                <a:spcPts val="1000"/>
              </a:spcAft>
              <a:buClr>
                <a:srgbClr val="969696"/>
              </a:buClr>
              <a:defRPr/>
            </a:pPr>
            <a:r>
              <a:rPr lang="en-US" sz="1200" b="1" dirty="0">
                <a:solidFill>
                  <a:srgbClr val="1F497D"/>
                </a:solidFill>
                <a:latin typeface="Calibri Light" panose="020F0302020204030204" pitchFamily="34" charset="0"/>
                <a:cs typeface="Arial" charset="0"/>
              </a:rPr>
              <a:t>ESTANDARIFICACION DE PROXYS POR PARTE DE LA COMUNIDAD DE USUARIOS, EN EL MARCO DE LA LÓGICA BORROSA [RANGOS DE VALOR]</a:t>
            </a:r>
          </a:p>
        </p:txBody>
      </p:sp>
      <p:sp>
        <p:nvSpPr>
          <p:cNvPr id="69" name="Freeform 27"/>
          <p:cNvSpPr>
            <a:spLocks noEditPoints="1"/>
          </p:cNvSpPr>
          <p:nvPr/>
        </p:nvSpPr>
        <p:spPr bwMode="gray">
          <a:xfrm>
            <a:off x="6169336" y="4232800"/>
            <a:ext cx="988396" cy="1418924"/>
          </a:xfrm>
          <a:custGeom>
            <a:avLst/>
            <a:gdLst/>
            <a:ahLst/>
            <a:cxnLst>
              <a:cxn ang="0">
                <a:pos x="106" y="127"/>
              </a:cxn>
              <a:cxn ang="0">
                <a:pos x="245" y="0"/>
              </a:cxn>
              <a:cxn ang="0">
                <a:pos x="303" y="59"/>
              </a:cxn>
              <a:cxn ang="0">
                <a:pos x="190" y="210"/>
              </a:cxn>
              <a:cxn ang="0">
                <a:pos x="191" y="212"/>
              </a:cxn>
              <a:cxn ang="0">
                <a:pos x="239" y="206"/>
              </a:cxn>
              <a:cxn ang="0">
                <a:pos x="389" y="373"/>
              </a:cxn>
              <a:cxn ang="0">
                <a:pos x="194" y="558"/>
              </a:cxn>
              <a:cxn ang="0">
                <a:pos x="0" y="376"/>
              </a:cxn>
              <a:cxn ang="0">
                <a:pos x="106" y="127"/>
              </a:cxn>
              <a:cxn ang="0">
                <a:pos x="194" y="441"/>
              </a:cxn>
              <a:cxn ang="0">
                <a:pos x="263" y="373"/>
              </a:cxn>
              <a:cxn ang="0">
                <a:pos x="194" y="305"/>
              </a:cxn>
              <a:cxn ang="0">
                <a:pos x="126" y="373"/>
              </a:cxn>
              <a:cxn ang="0">
                <a:pos x="194" y="441"/>
              </a:cxn>
            </a:cxnLst>
            <a:rect l="0" t="0" r="r" b="b"/>
            <a:pathLst>
              <a:path w="389" h="558">
                <a:moveTo>
                  <a:pt x="106" y="127"/>
                </a:moveTo>
                <a:cubicBezTo>
                  <a:pt x="196" y="15"/>
                  <a:pt x="215" y="0"/>
                  <a:pt x="245" y="0"/>
                </a:cubicBezTo>
                <a:cubicBezTo>
                  <a:pt x="285" y="0"/>
                  <a:pt x="303" y="38"/>
                  <a:pt x="303" y="59"/>
                </a:cubicBezTo>
                <a:cubicBezTo>
                  <a:pt x="303" y="98"/>
                  <a:pt x="245" y="130"/>
                  <a:pt x="190" y="210"/>
                </a:cubicBezTo>
                <a:cubicBezTo>
                  <a:pt x="191" y="212"/>
                  <a:pt x="191" y="212"/>
                  <a:pt x="191" y="212"/>
                </a:cubicBezTo>
                <a:cubicBezTo>
                  <a:pt x="203" y="208"/>
                  <a:pt x="216" y="206"/>
                  <a:pt x="239" y="206"/>
                </a:cubicBezTo>
                <a:cubicBezTo>
                  <a:pt x="327" y="206"/>
                  <a:pt x="389" y="289"/>
                  <a:pt x="389" y="373"/>
                </a:cubicBezTo>
                <a:cubicBezTo>
                  <a:pt x="389" y="477"/>
                  <a:pt x="309" y="558"/>
                  <a:pt x="194" y="558"/>
                </a:cubicBezTo>
                <a:cubicBezTo>
                  <a:pt x="76" y="558"/>
                  <a:pt x="0" y="484"/>
                  <a:pt x="0" y="376"/>
                </a:cubicBezTo>
                <a:cubicBezTo>
                  <a:pt x="0" y="279"/>
                  <a:pt x="53" y="192"/>
                  <a:pt x="106" y="127"/>
                </a:cubicBezTo>
                <a:close/>
                <a:moveTo>
                  <a:pt x="194" y="441"/>
                </a:moveTo>
                <a:cubicBezTo>
                  <a:pt x="232" y="441"/>
                  <a:pt x="263" y="410"/>
                  <a:pt x="263" y="373"/>
                </a:cubicBezTo>
                <a:cubicBezTo>
                  <a:pt x="263" y="336"/>
                  <a:pt x="232" y="305"/>
                  <a:pt x="194" y="305"/>
                </a:cubicBezTo>
                <a:cubicBezTo>
                  <a:pt x="157" y="305"/>
                  <a:pt x="126" y="336"/>
                  <a:pt x="126" y="373"/>
                </a:cubicBezTo>
                <a:cubicBezTo>
                  <a:pt x="126" y="410"/>
                  <a:pt x="157" y="441"/>
                  <a:pt x="194" y="4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/>
          <a:scene3d>
            <a:camera prst="perspectiveRelaxed">
              <a:rot lat="0" lon="1199990" rev="0"/>
            </a:camera>
            <a:lightRig rig="balanced" dir="t"/>
          </a:scene3d>
          <a:sp3d extrusionH="571500">
            <a:bevelT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2" name="Gruppieren 91"/>
          <p:cNvGrpSpPr/>
          <p:nvPr/>
        </p:nvGrpSpPr>
        <p:grpSpPr bwMode="gray">
          <a:xfrm>
            <a:off x="1745297" y="5424576"/>
            <a:ext cx="1726548" cy="401949"/>
            <a:chOff x="5038725" y="5162563"/>
            <a:chExt cx="4105276" cy="1079626"/>
          </a:xfrm>
        </p:grpSpPr>
        <p:sp>
          <p:nvSpPr>
            <p:cNvPr id="93" name="Ellipse 92"/>
            <p:cNvSpPr/>
            <p:nvPr/>
          </p:nvSpPr>
          <p:spPr bwMode="gray">
            <a:xfrm>
              <a:off x="5038725" y="5162563"/>
              <a:ext cx="4105276" cy="107962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Ellipse 93"/>
            <p:cNvSpPr/>
            <p:nvPr/>
          </p:nvSpPr>
          <p:spPr bwMode="gray">
            <a:xfrm>
              <a:off x="5753100" y="5531408"/>
              <a:ext cx="2352676" cy="51802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5" name="Freeform 24"/>
          <p:cNvSpPr>
            <a:spLocks/>
          </p:cNvSpPr>
          <p:nvPr/>
        </p:nvSpPr>
        <p:spPr bwMode="gray">
          <a:xfrm>
            <a:off x="2151757" y="4192507"/>
            <a:ext cx="994297" cy="1472567"/>
          </a:xfrm>
          <a:custGeom>
            <a:avLst/>
            <a:gdLst/>
            <a:ahLst/>
            <a:cxnLst>
              <a:cxn ang="0">
                <a:pos x="56" y="357"/>
              </a:cxn>
              <a:cxn ang="0">
                <a:pos x="190" y="441"/>
              </a:cxn>
              <a:cxn ang="0">
                <a:pos x="251" y="377"/>
              </a:cxn>
              <a:cxn ang="0">
                <a:pos x="175" y="319"/>
              </a:cxn>
              <a:cxn ang="0">
                <a:pos x="123" y="262"/>
              </a:cxn>
              <a:cxn ang="0">
                <a:pos x="187" y="206"/>
              </a:cxn>
              <a:cxn ang="0">
                <a:pos x="233" y="157"/>
              </a:cxn>
              <a:cxn ang="0">
                <a:pos x="187" y="117"/>
              </a:cxn>
              <a:cxn ang="0">
                <a:pos x="67" y="181"/>
              </a:cxn>
              <a:cxn ang="0">
                <a:pos x="17" y="125"/>
              </a:cxn>
              <a:cxn ang="0">
                <a:pos x="185" y="0"/>
              </a:cxn>
              <a:cxn ang="0">
                <a:pos x="350" y="146"/>
              </a:cxn>
              <a:cxn ang="0">
                <a:pos x="290" y="255"/>
              </a:cxn>
              <a:cxn ang="0">
                <a:pos x="377" y="391"/>
              </a:cxn>
              <a:cxn ang="0">
                <a:pos x="189" y="558"/>
              </a:cxn>
              <a:cxn ang="0">
                <a:pos x="0" y="413"/>
              </a:cxn>
              <a:cxn ang="0">
                <a:pos x="56" y="357"/>
              </a:cxn>
            </a:cxnLst>
            <a:rect l="0" t="0" r="r" b="b"/>
            <a:pathLst>
              <a:path w="377" h="558">
                <a:moveTo>
                  <a:pt x="56" y="357"/>
                </a:moveTo>
                <a:cubicBezTo>
                  <a:pt x="122" y="357"/>
                  <a:pt x="106" y="441"/>
                  <a:pt x="190" y="441"/>
                </a:cubicBezTo>
                <a:cubicBezTo>
                  <a:pt x="225" y="441"/>
                  <a:pt x="251" y="412"/>
                  <a:pt x="251" y="377"/>
                </a:cubicBezTo>
                <a:cubicBezTo>
                  <a:pt x="251" y="332"/>
                  <a:pt x="214" y="320"/>
                  <a:pt x="175" y="319"/>
                </a:cubicBezTo>
                <a:cubicBezTo>
                  <a:pt x="150" y="318"/>
                  <a:pt x="123" y="302"/>
                  <a:pt x="123" y="262"/>
                </a:cubicBezTo>
                <a:cubicBezTo>
                  <a:pt x="123" y="229"/>
                  <a:pt x="139" y="218"/>
                  <a:pt x="187" y="206"/>
                </a:cubicBezTo>
                <a:cubicBezTo>
                  <a:pt x="215" y="200"/>
                  <a:pt x="233" y="187"/>
                  <a:pt x="233" y="157"/>
                </a:cubicBezTo>
                <a:cubicBezTo>
                  <a:pt x="233" y="130"/>
                  <a:pt x="211" y="117"/>
                  <a:pt x="187" y="117"/>
                </a:cubicBezTo>
                <a:cubicBezTo>
                  <a:pt x="125" y="117"/>
                  <a:pt x="122" y="181"/>
                  <a:pt x="67" y="181"/>
                </a:cubicBezTo>
                <a:cubicBezTo>
                  <a:pt x="36" y="181"/>
                  <a:pt x="17" y="151"/>
                  <a:pt x="17" y="125"/>
                </a:cubicBezTo>
                <a:cubicBezTo>
                  <a:pt x="17" y="50"/>
                  <a:pt x="114" y="0"/>
                  <a:pt x="185" y="0"/>
                </a:cubicBezTo>
                <a:cubicBezTo>
                  <a:pt x="275" y="0"/>
                  <a:pt x="350" y="54"/>
                  <a:pt x="350" y="146"/>
                </a:cubicBezTo>
                <a:cubicBezTo>
                  <a:pt x="350" y="185"/>
                  <a:pt x="332" y="224"/>
                  <a:pt x="290" y="255"/>
                </a:cubicBezTo>
                <a:cubicBezTo>
                  <a:pt x="347" y="278"/>
                  <a:pt x="377" y="329"/>
                  <a:pt x="377" y="391"/>
                </a:cubicBezTo>
                <a:cubicBezTo>
                  <a:pt x="377" y="488"/>
                  <a:pt x="294" y="558"/>
                  <a:pt x="189" y="558"/>
                </a:cubicBezTo>
                <a:cubicBezTo>
                  <a:pt x="80" y="558"/>
                  <a:pt x="0" y="485"/>
                  <a:pt x="0" y="413"/>
                </a:cubicBezTo>
                <a:cubicBezTo>
                  <a:pt x="0" y="383"/>
                  <a:pt x="30" y="357"/>
                  <a:pt x="56" y="3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scene3d>
            <a:camera prst="perspectiveRelaxed">
              <a:rot lat="0" lon="20699986" rev="0"/>
            </a:camera>
            <a:lightRig rig="balanced" dir="t"/>
          </a:scene3d>
          <a:sp3d extrusionH="571500">
            <a:bevelT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Ellipse 53"/>
          <p:cNvSpPr/>
          <p:nvPr/>
        </p:nvSpPr>
        <p:spPr bwMode="gray">
          <a:xfrm>
            <a:off x="2178885" y="4192507"/>
            <a:ext cx="805005" cy="241849"/>
          </a:xfrm>
          <a:custGeom>
            <a:avLst/>
            <a:gdLst>
              <a:gd name="connsiteX0" fmla="*/ 0 w 824806"/>
              <a:gd name="connsiteY0" fmla="*/ 137346 h 274691"/>
              <a:gd name="connsiteX1" fmla="*/ 412403 w 824806"/>
              <a:gd name="connsiteY1" fmla="*/ 0 h 274691"/>
              <a:gd name="connsiteX2" fmla="*/ 824806 w 824806"/>
              <a:gd name="connsiteY2" fmla="*/ 137346 h 274691"/>
              <a:gd name="connsiteX3" fmla="*/ 412403 w 824806"/>
              <a:gd name="connsiteY3" fmla="*/ 274692 h 274691"/>
              <a:gd name="connsiteX4" fmla="*/ 0 w 824806"/>
              <a:gd name="connsiteY4" fmla="*/ 137346 h 274691"/>
              <a:gd name="connsiteX0" fmla="*/ 0 w 824806"/>
              <a:gd name="connsiteY0" fmla="*/ 62295 h 199641"/>
              <a:gd name="connsiteX1" fmla="*/ 412403 w 824806"/>
              <a:gd name="connsiteY1" fmla="*/ 1149 h 199641"/>
              <a:gd name="connsiteX2" fmla="*/ 824806 w 824806"/>
              <a:gd name="connsiteY2" fmla="*/ 62295 h 199641"/>
              <a:gd name="connsiteX3" fmla="*/ 412403 w 824806"/>
              <a:gd name="connsiteY3" fmla="*/ 199641 h 199641"/>
              <a:gd name="connsiteX4" fmla="*/ 0 w 824806"/>
              <a:gd name="connsiteY4" fmla="*/ 62295 h 199641"/>
              <a:gd name="connsiteX0" fmla="*/ 0 w 781943"/>
              <a:gd name="connsiteY0" fmla="*/ 62856 h 203605"/>
              <a:gd name="connsiteX1" fmla="*/ 412403 w 781943"/>
              <a:gd name="connsiteY1" fmla="*/ 1710 h 203605"/>
              <a:gd name="connsiteX2" fmla="*/ 781943 w 781943"/>
              <a:gd name="connsiteY2" fmla="*/ 124768 h 203605"/>
              <a:gd name="connsiteX3" fmla="*/ 412403 w 781943"/>
              <a:gd name="connsiteY3" fmla="*/ 200202 h 203605"/>
              <a:gd name="connsiteX4" fmla="*/ 0 w 781943"/>
              <a:gd name="connsiteY4" fmla="*/ 62856 h 203605"/>
              <a:gd name="connsiteX0" fmla="*/ 0 w 743843"/>
              <a:gd name="connsiteY0" fmla="*/ 108825 h 199101"/>
              <a:gd name="connsiteX1" fmla="*/ 374303 w 743843"/>
              <a:gd name="connsiteY1" fmla="*/ 54 h 199101"/>
              <a:gd name="connsiteX2" fmla="*/ 743843 w 743843"/>
              <a:gd name="connsiteY2" fmla="*/ 123112 h 199101"/>
              <a:gd name="connsiteX3" fmla="*/ 374303 w 743843"/>
              <a:gd name="connsiteY3" fmla="*/ 198546 h 199101"/>
              <a:gd name="connsiteX4" fmla="*/ 0 w 743843"/>
              <a:gd name="connsiteY4" fmla="*/ 108825 h 199101"/>
              <a:gd name="connsiteX0" fmla="*/ 1 w 743844"/>
              <a:gd name="connsiteY0" fmla="*/ 108825 h 213051"/>
              <a:gd name="connsiteX1" fmla="*/ 374304 w 743844"/>
              <a:gd name="connsiteY1" fmla="*/ 54 h 213051"/>
              <a:gd name="connsiteX2" fmla="*/ 743844 w 743844"/>
              <a:gd name="connsiteY2" fmla="*/ 123112 h 213051"/>
              <a:gd name="connsiteX3" fmla="*/ 379066 w 743844"/>
              <a:gd name="connsiteY3" fmla="*/ 212833 h 213051"/>
              <a:gd name="connsiteX4" fmla="*/ 1 w 743844"/>
              <a:gd name="connsiteY4" fmla="*/ 108825 h 213051"/>
              <a:gd name="connsiteX0" fmla="*/ 8 w 743851"/>
              <a:gd name="connsiteY0" fmla="*/ 79411 h 183637"/>
              <a:gd name="connsiteX1" fmla="*/ 389032 w 743851"/>
              <a:gd name="connsiteY1" fmla="*/ 81 h 183637"/>
              <a:gd name="connsiteX2" fmla="*/ 743851 w 743851"/>
              <a:gd name="connsiteY2" fmla="*/ 93698 h 183637"/>
              <a:gd name="connsiteX3" fmla="*/ 379073 w 743851"/>
              <a:gd name="connsiteY3" fmla="*/ 183419 h 183637"/>
              <a:gd name="connsiteX4" fmla="*/ 8 w 743851"/>
              <a:gd name="connsiteY4" fmla="*/ 79411 h 183637"/>
              <a:gd name="connsiteX0" fmla="*/ 8 w 651848"/>
              <a:gd name="connsiteY0" fmla="*/ 79793 h 186464"/>
              <a:gd name="connsiteX1" fmla="*/ 389032 w 651848"/>
              <a:gd name="connsiteY1" fmla="*/ 463 h 186464"/>
              <a:gd name="connsiteX2" fmla="*/ 651848 w 651848"/>
              <a:gd name="connsiteY2" fmla="*/ 116161 h 186464"/>
              <a:gd name="connsiteX3" fmla="*/ 379073 w 651848"/>
              <a:gd name="connsiteY3" fmla="*/ 183801 h 186464"/>
              <a:gd name="connsiteX4" fmla="*/ 8 w 651848"/>
              <a:gd name="connsiteY4" fmla="*/ 79793 h 186464"/>
              <a:gd name="connsiteX0" fmla="*/ 9 w 612595"/>
              <a:gd name="connsiteY0" fmla="*/ 108784 h 184042"/>
              <a:gd name="connsiteX1" fmla="*/ 349779 w 612595"/>
              <a:gd name="connsiteY1" fmla="*/ 13 h 184042"/>
              <a:gd name="connsiteX2" fmla="*/ 612595 w 612595"/>
              <a:gd name="connsiteY2" fmla="*/ 115711 h 184042"/>
              <a:gd name="connsiteX3" fmla="*/ 339820 w 612595"/>
              <a:gd name="connsiteY3" fmla="*/ 183351 h 184042"/>
              <a:gd name="connsiteX4" fmla="*/ 9 w 612595"/>
              <a:gd name="connsiteY4" fmla="*/ 108784 h 18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95" h="184042">
                <a:moveTo>
                  <a:pt x="9" y="108784"/>
                </a:moveTo>
                <a:cubicBezTo>
                  <a:pt x="1669" y="78228"/>
                  <a:pt x="247681" y="-1141"/>
                  <a:pt x="349779" y="13"/>
                </a:cubicBezTo>
                <a:cubicBezTo>
                  <a:pt x="451877" y="1167"/>
                  <a:pt x="612595" y="39857"/>
                  <a:pt x="612595" y="115711"/>
                </a:cubicBezTo>
                <a:cubicBezTo>
                  <a:pt x="612595" y="191565"/>
                  <a:pt x="441918" y="184505"/>
                  <a:pt x="339820" y="183351"/>
                </a:cubicBezTo>
                <a:cubicBezTo>
                  <a:pt x="237722" y="182197"/>
                  <a:pt x="-1651" y="139340"/>
                  <a:pt x="9" y="108784"/>
                </a:cubicBezTo>
                <a:close/>
              </a:path>
            </a:pathLst>
          </a:custGeom>
          <a:solidFill>
            <a:srgbClr val="000000">
              <a:alpha val="18000"/>
            </a:srgbClr>
          </a:solidFill>
          <a:ln w="12700">
            <a:noFill/>
            <a:round/>
            <a:headEnd/>
            <a:tailEnd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Freeform 23"/>
          <p:cNvSpPr>
            <a:spLocks/>
          </p:cNvSpPr>
          <p:nvPr/>
        </p:nvSpPr>
        <p:spPr bwMode="gray">
          <a:xfrm>
            <a:off x="1929996" y="2943492"/>
            <a:ext cx="981377" cy="1449904"/>
          </a:xfrm>
          <a:custGeom>
            <a:avLst/>
            <a:gdLst/>
            <a:ahLst/>
            <a:cxnLst>
              <a:cxn ang="0">
                <a:pos x="314" y="434"/>
              </a:cxn>
              <a:cxn ang="0">
                <a:pos x="371" y="490"/>
              </a:cxn>
              <a:cxn ang="0">
                <a:pos x="314" y="546"/>
              </a:cxn>
              <a:cxn ang="0">
                <a:pos x="69" y="546"/>
              </a:cxn>
              <a:cxn ang="0">
                <a:pos x="0" y="493"/>
              </a:cxn>
              <a:cxn ang="0">
                <a:pos x="92" y="366"/>
              </a:cxn>
              <a:cxn ang="0">
                <a:pos x="228" y="167"/>
              </a:cxn>
              <a:cxn ang="0">
                <a:pos x="182" y="117"/>
              </a:cxn>
              <a:cxn ang="0">
                <a:pos x="65" y="230"/>
              </a:cxn>
              <a:cxn ang="0">
                <a:pos x="8" y="172"/>
              </a:cxn>
              <a:cxn ang="0">
                <a:pos x="189" y="0"/>
              </a:cxn>
              <a:cxn ang="0">
                <a:pos x="359" y="162"/>
              </a:cxn>
              <a:cxn ang="0">
                <a:pos x="187" y="434"/>
              </a:cxn>
              <a:cxn ang="0">
                <a:pos x="314" y="434"/>
              </a:cxn>
            </a:cxnLst>
            <a:rect l="0" t="0" r="r" b="b"/>
            <a:pathLst>
              <a:path w="371" h="546">
                <a:moveTo>
                  <a:pt x="314" y="434"/>
                </a:moveTo>
                <a:cubicBezTo>
                  <a:pt x="352" y="434"/>
                  <a:pt x="371" y="462"/>
                  <a:pt x="371" y="490"/>
                </a:cubicBezTo>
                <a:cubicBezTo>
                  <a:pt x="371" y="518"/>
                  <a:pt x="352" y="546"/>
                  <a:pt x="314" y="546"/>
                </a:cubicBezTo>
                <a:cubicBezTo>
                  <a:pt x="69" y="546"/>
                  <a:pt x="69" y="546"/>
                  <a:pt x="69" y="546"/>
                </a:cubicBezTo>
                <a:cubicBezTo>
                  <a:pt x="29" y="546"/>
                  <a:pt x="0" y="524"/>
                  <a:pt x="0" y="493"/>
                </a:cubicBezTo>
                <a:cubicBezTo>
                  <a:pt x="0" y="448"/>
                  <a:pt x="68" y="393"/>
                  <a:pt x="92" y="366"/>
                </a:cubicBezTo>
                <a:cubicBezTo>
                  <a:pt x="123" y="331"/>
                  <a:pt x="228" y="221"/>
                  <a:pt x="228" y="167"/>
                </a:cubicBezTo>
                <a:cubicBezTo>
                  <a:pt x="228" y="131"/>
                  <a:pt x="211" y="117"/>
                  <a:pt x="182" y="117"/>
                </a:cubicBezTo>
                <a:cubicBezTo>
                  <a:pt x="101" y="117"/>
                  <a:pt x="142" y="230"/>
                  <a:pt x="65" y="230"/>
                </a:cubicBezTo>
                <a:cubicBezTo>
                  <a:pt x="26" y="230"/>
                  <a:pt x="8" y="200"/>
                  <a:pt x="8" y="172"/>
                </a:cubicBezTo>
                <a:cubicBezTo>
                  <a:pt x="8" y="80"/>
                  <a:pt x="83" y="0"/>
                  <a:pt x="189" y="0"/>
                </a:cubicBezTo>
                <a:cubicBezTo>
                  <a:pt x="282" y="0"/>
                  <a:pt x="359" y="64"/>
                  <a:pt x="359" y="162"/>
                </a:cubicBezTo>
                <a:cubicBezTo>
                  <a:pt x="359" y="269"/>
                  <a:pt x="251" y="355"/>
                  <a:pt x="187" y="434"/>
                </a:cubicBezTo>
                <a:lnTo>
                  <a:pt x="314" y="4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perspectiveRelaxed">
              <a:rot lat="0" lon="1199990" rev="0"/>
            </a:camera>
            <a:lightRig rig="balanced" dir="t"/>
          </a:scene3d>
          <a:sp3d extrusionH="571500">
            <a:bevelT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Ellipse 53"/>
          <p:cNvSpPr/>
          <p:nvPr/>
        </p:nvSpPr>
        <p:spPr bwMode="gray">
          <a:xfrm>
            <a:off x="2412125" y="2833032"/>
            <a:ext cx="452324" cy="340303"/>
          </a:xfrm>
          <a:custGeom>
            <a:avLst/>
            <a:gdLst>
              <a:gd name="connsiteX0" fmla="*/ 0 w 824806"/>
              <a:gd name="connsiteY0" fmla="*/ 137346 h 274691"/>
              <a:gd name="connsiteX1" fmla="*/ 412403 w 824806"/>
              <a:gd name="connsiteY1" fmla="*/ 0 h 274691"/>
              <a:gd name="connsiteX2" fmla="*/ 824806 w 824806"/>
              <a:gd name="connsiteY2" fmla="*/ 137346 h 274691"/>
              <a:gd name="connsiteX3" fmla="*/ 412403 w 824806"/>
              <a:gd name="connsiteY3" fmla="*/ 274692 h 274691"/>
              <a:gd name="connsiteX4" fmla="*/ 0 w 824806"/>
              <a:gd name="connsiteY4" fmla="*/ 137346 h 274691"/>
              <a:gd name="connsiteX0" fmla="*/ 0 w 824806"/>
              <a:gd name="connsiteY0" fmla="*/ 62295 h 199641"/>
              <a:gd name="connsiteX1" fmla="*/ 412403 w 824806"/>
              <a:gd name="connsiteY1" fmla="*/ 1149 h 199641"/>
              <a:gd name="connsiteX2" fmla="*/ 824806 w 824806"/>
              <a:gd name="connsiteY2" fmla="*/ 62295 h 199641"/>
              <a:gd name="connsiteX3" fmla="*/ 412403 w 824806"/>
              <a:gd name="connsiteY3" fmla="*/ 199641 h 199641"/>
              <a:gd name="connsiteX4" fmla="*/ 0 w 824806"/>
              <a:gd name="connsiteY4" fmla="*/ 62295 h 199641"/>
              <a:gd name="connsiteX0" fmla="*/ 0 w 781943"/>
              <a:gd name="connsiteY0" fmla="*/ 62856 h 203605"/>
              <a:gd name="connsiteX1" fmla="*/ 412403 w 781943"/>
              <a:gd name="connsiteY1" fmla="*/ 1710 h 203605"/>
              <a:gd name="connsiteX2" fmla="*/ 781943 w 781943"/>
              <a:gd name="connsiteY2" fmla="*/ 124768 h 203605"/>
              <a:gd name="connsiteX3" fmla="*/ 412403 w 781943"/>
              <a:gd name="connsiteY3" fmla="*/ 200202 h 203605"/>
              <a:gd name="connsiteX4" fmla="*/ 0 w 781943"/>
              <a:gd name="connsiteY4" fmla="*/ 62856 h 203605"/>
              <a:gd name="connsiteX0" fmla="*/ 0 w 743843"/>
              <a:gd name="connsiteY0" fmla="*/ 108825 h 199101"/>
              <a:gd name="connsiteX1" fmla="*/ 374303 w 743843"/>
              <a:gd name="connsiteY1" fmla="*/ 54 h 199101"/>
              <a:gd name="connsiteX2" fmla="*/ 743843 w 743843"/>
              <a:gd name="connsiteY2" fmla="*/ 123112 h 199101"/>
              <a:gd name="connsiteX3" fmla="*/ 374303 w 743843"/>
              <a:gd name="connsiteY3" fmla="*/ 198546 h 199101"/>
              <a:gd name="connsiteX4" fmla="*/ 0 w 743843"/>
              <a:gd name="connsiteY4" fmla="*/ 108825 h 199101"/>
              <a:gd name="connsiteX0" fmla="*/ 1 w 743844"/>
              <a:gd name="connsiteY0" fmla="*/ 108825 h 213051"/>
              <a:gd name="connsiteX1" fmla="*/ 374304 w 743844"/>
              <a:gd name="connsiteY1" fmla="*/ 54 h 213051"/>
              <a:gd name="connsiteX2" fmla="*/ 743844 w 743844"/>
              <a:gd name="connsiteY2" fmla="*/ 123112 h 213051"/>
              <a:gd name="connsiteX3" fmla="*/ 379066 w 743844"/>
              <a:gd name="connsiteY3" fmla="*/ 212833 h 213051"/>
              <a:gd name="connsiteX4" fmla="*/ 1 w 743844"/>
              <a:gd name="connsiteY4" fmla="*/ 108825 h 213051"/>
              <a:gd name="connsiteX0" fmla="*/ 8 w 743851"/>
              <a:gd name="connsiteY0" fmla="*/ 79411 h 183637"/>
              <a:gd name="connsiteX1" fmla="*/ 389032 w 743851"/>
              <a:gd name="connsiteY1" fmla="*/ 81 h 183637"/>
              <a:gd name="connsiteX2" fmla="*/ 743851 w 743851"/>
              <a:gd name="connsiteY2" fmla="*/ 93698 h 183637"/>
              <a:gd name="connsiteX3" fmla="*/ 379073 w 743851"/>
              <a:gd name="connsiteY3" fmla="*/ 183419 h 183637"/>
              <a:gd name="connsiteX4" fmla="*/ 8 w 743851"/>
              <a:gd name="connsiteY4" fmla="*/ 79411 h 183637"/>
              <a:gd name="connsiteX0" fmla="*/ 8 w 651848"/>
              <a:gd name="connsiteY0" fmla="*/ 79793 h 186464"/>
              <a:gd name="connsiteX1" fmla="*/ 389032 w 651848"/>
              <a:gd name="connsiteY1" fmla="*/ 463 h 186464"/>
              <a:gd name="connsiteX2" fmla="*/ 651848 w 651848"/>
              <a:gd name="connsiteY2" fmla="*/ 116161 h 186464"/>
              <a:gd name="connsiteX3" fmla="*/ 379073 w 651848"/>
              <a:gd name="connsiteY3" fmla="*/ 183801 h 186464"/>
              <a:gd name="connsiteX4" fmla="*/ 8 w 651848"/>
              <a:gd name="connsiteY4" fmla="*/ 79793 h 186464"/>
              <a:gd name="connsiteX0" fmla="*/ 9 w 612595"/>
              <a:gd name="connsiteY0" fmla="*/ 108784 h 184042"/>
              <a:gd name="connsiteX1" fmla="*/ 349779 w 612595"/>
              <a:gd name="connsiteY1" fmla="*/ 13 h 184042"/>
              <a:gd name="connsiteX2" fmla="*/ 612595 w 612595"/>
              <a:gd name="connsiteY2" fmla="*/ 115711 h 184042"/>
              <a:gd name="connsiteX3" fmla="*/ 339820 w 612595"/>
              <a:gd name="connsiteY3" fmla="*/ 183351 h 184042"/>
              <a:gd name="connsiteX4" fmla="*/ 9 w 612595"/>
              <a:gd name="connsiteY4" fmla="*/ 108784 h 184042"/>
              <a:gd name="connsiteX0" fmla="*/ 20646 w 633232"/>
              <a:gd name="connsiteY0" fmla="*/ 113650 h 205450"/>
              <a:gd name="connsiteX1" fmla="*/ 370416 w 633232"/>
              <a:gd name="connsiteY1" fmla="*/ 4879 h 205450"/>
              <a:gd name="connsiteX2" fmla="*/ 633232 w 633232"/>
              <a:gd name="connsiteY2" fmla="*/ 120577 h 205450"/>
              <a:gd name="connsiteX3" fmla="*/ 360457 w 633232"/>
              <a:gd name="connsiteY3" fmla="*/ 188217 h 205450"/>
              <a:gd name="connsiteX4" fmla="*/ 20646 w 633232"/>
              <a:gd name="connsiteY4" fmla="*/ 113650 h 205450"/>
              <a:gd name="connsiteX0" fmla="*/ 3295 w 615881"/>
              <a:gd name="connsiteY0" fmla="*/ 108874 h 186537"/>
              <a:gd name="connsiteX1" fmla="*/ 353065 w 615881"/>
              <a:gd name="connsiteY1" fmla="*/ 103 h 186537"/>
              <a:gd name="connsiteX2" fmla="*/ 615881 w 615881"/>
              <a:gd name="connsiteY2" fmla="*/ 115801 h 186537"/>
              <a:gd name="connsiteX3" fmla="*/ 343106 w 615881"/>
              <a:gd name="connsiteY3" fmla="*/ 183441 h 186537"/>
              <a:gd name="connsiteX4" fmla="*/ 3295 w 615881"/>
              <a:gd name="connsiteY4" fmla="*/ 108874 h 186537"/>
              <a:gd name="connsiteX0" fmla="*/ 3522 w 591947"/>
              <a:gd name="connsiteY0" fmla="*/ 118439 h 190434"/>
              <a:gd name="connsiteX1" fmla="*/ 329131 w 591947"/>
              <a:gd name="connsiteY1" fmla="*/ 4 h 190434"/>
              <a:gd name="connsiteX2" fmla="*/ 591947 w 591947"/>
              <a:gd name="connsiteY2" fmla="*/ 115702 h 190434"/>
              <a:gd name="connsiteX3" fmla="*/ 319172 w 591947"/>
              <a:gd name="connsiteY3" fmla="*/ 183342 h 190434"/>
              <a:gd name="connsiteX4" fmla="*/ 3522 w 591947"/>
              <a:gd name="connsiteY4" fmla="*/ 118439 h 190434"/>
              <a:gd name="connsiteX0" fmla="*/ 54 w 588479"/>
              <a:gd name="connsiteY0" fmla="*/ 118439 h 183440"/>
              <a:gd name="connsiteX1" fmla="*/ 293045 w 588479"/>
              <a:gd name="connsiteY1" fmla="*/ 4 h 183440"/>
              <a:gd name="connsiteX2" fmla="*/ 588479 w 588479"/>
              <a:gd name="connsiteY2" fmla="*/ 115702 h 183440"/>
              <a:gd name="connsiteX3" fmla="*/ 315704 w 588479"/>
              <a:gd name="connsiteY3" fmla="*/ 183342 h 183440"/>
              <a:gd name="connsiteX4" fmla="*/ 54 w 588479"/>
              <a:gd name="connsiteY4" fmla="*/ 118439 h 183440"/>
              <a:gd name="connsiteX0" fmla="*/ 46 w 624713"/>
              <a:gd name="connsiteY0" fmla="*/ 122079 h 183383"/>
              <a:gd name="connsiteX1" fmla="*/ 329279 w 624713"/>
              <a:gd name="connsiteY1" fmla="*/ 20 h 183383"/>
              <a:gd name="connsiteX2" fmla="*/ 624713 w 624713"/>
              <a:gd name="connsiteY2" fmla="*/ 115718 h 183383"/>
              <a:gd name="connsiteX3" fmla="*/ 351938 w 624713"/>
              <a:gd name="connsiteY3" fmla="*/ 183358 h 183383"/>
              <a:gd name="connsiteX4" fmla="*/ 46 w 624713"/>
              <a:gd name="connsiteY4" fmla="*/ 122079 h 183383"/>
              <a:gd name="connsiteX0" fmla="*/ 9 w 624676"/>
              <a:gd name="connsiteY0" fmla="*/ 122079 h 186417"/>
              <a:gd name="connsiteX1" fmla="*/ 329242 w 624676"/>
              <a:gd name="connsiteY1" fmla="*/ 20 h 186417"/>
              <a:gd name="connsiteX2" fmla="*/ 624676 w 624676"/>
              <a:gd name="connsiteY2" fmla="*/ 115718 h 186417"/>
              <a:gd name="connsiteX3" fmla="*/ 351901 w 624676"/>
              <a:gd name="connsiteY3" fmla="*/ 183358 h 186417"/>
              <a:gd name="connsiteX4" fmla="*/ 9 w 624676"/>
              <a:gd name="connsiteY4" fmla="*/ 122079 h 186417"/>
              <a:gd name="connsiteX0" fmla="*/ 206 w 624873"/>
              <a:gd name="connsiteY0" fmla="*/ 132947 h 194254"/>
              <a:gd name="connsiteX1" fmla="*/ 305882 w 624873"/>
              <a:gd name="connsiteY1" fmla="*/ 15 h 194254"/>
              <a:gd name="connsiteX2" fmla="*/ 624873 w 624873"/>
              <a:gd name="connsiteY2" fmla="*/ 126586 h 194254"/>
              <a:gd name="connsiteX3" fmla="*/ 352098 w 624873"/>
              <a:gd name="connsiteY3" fmla="*/ 194226 h 194254"/>
              <a:gd name="connsiteX4" fmla="*/ 206 w 624873"/>
              <a:gd name="connsiteY4" fmla="*/ 132947 h 194254"/>
              <a:gd name="connsiteX0" fmla="*/ 258 w 624925"/>
              <a:gd name="connsiteY0" fmla="*/ 133773 h 195079"/>
              <a:gd name="connsiteX1" fmla="*/ 305934 w 624925"/>
              <a:gd name="connsiteY1" fmla="*/ 841 h 195079"/>
              <a:gd name="connsiteX2" fmla="*/ 624925 w 624925"/>
              <a:gd name="connsiteY2" fmla="*/ 127412 h 195079"/>
              <a:gd name="connsiteX3" fmla="*/ 352150 w 624925"/>
              <a:gd name="connsiteY3" fmla="*/ 195052 h 195079"/>
              <a:gd name="connsiteX4" fmla="*/ 258 w 624925"/>
              <a:gd name="connsiteY4" fmla="*/ 133773 h 195079"/>
              <a:gd name="connsiteX0" fmla="*/ 651 w 625318"/>
              <a:gd name="connsiteY0" fmla="*/ 133859 h 264006"/>
              <a:gd name="connsiteX1" fmla="*/ 306327 w 625318"/>
              <a:gd name="connsiteY1" fmla="*/ 927 h 264006"/>
              <a:gd name="connsiteX2" fmla="*/ 625318 w 625318"/>
              <a:gd name="connsiteY2" fmla="*/ 127498 h 264006"/>
              <a:gd name="connsiteX3" fmla="*/ 381536 w 625318"/>
              <a:gd name="connsiteY3" fmla="*/ 263997 h 264006"/>
              <a:gd name="connsiteX4" fmla="*/ 651 w 625318"/>
              <a:gd name="connsiteY4" fmla="*/ 133859 h 264006"/>
              <a:gd name="connsiteX0" fmla="*/ 2148 w 422049"/>
              <a:gd name="connsiteY0" fmla="*/ 138422 h 263158"/>
              <a:gd name="connsiteX1" fmla="*/ 103058 w 422049"/>
              <a:gd name="connsiteY1" fmla="*/ 54 h 263158"/>
              <a:gd name="connsiteX2" fmla="*/ 422049 w 422049"/>
              <a:gd name="connsiteY2" fmla="*/ 126625 h 263158"/>
              <a:gd name="connsiteX3" fmla="*/ 178267 w 422049"/>
              <a:gd name="connsiteY3" fmla="*/ 263124 h 263158"/>
              <a:gd name="connsiteX4" fmla="*/ 2148 w 422049"/>
              <a:gd name="connsiteY4" fmla="*/ 138422 h 263158"/>
              <a:gd name="connsiteX0" fmla="*/ 1982 w 421883"/>
              <a:gd name="connsiteY0" fmla="*/ 132992 h 257728"/>
              <a:gd name="connsiteX1" fmla="*/ 104983 w 421883"/>
              <a:gd name="connsiteY1" fmla="*/ 60 h 257728"/>
              <a:gd name="connsiteX2" fmla="*/ 421883 w 421883"/>
              <a:gd name="connsiteY2" fmla="*/ 121195 h 257728"/>
              <a:gd name="connsiteX3" fmla="*/ 178101 w 421883"/>
              <a:gd name="connsiteY3" fmla="*/ 257694 h 257728"/>
              <a:gd name="connsiteX4" fmla="*/ 1982 w 421883"/>
              <a:gd name="connsiteY4" fmla="*/ 132992 h 257728"/>
              <a:gd name="connsiteX0" fmla="*/ 1982 w 421883"/>
              <a:gd name="connsiteY0" fmla="*/ 133127 h 257863"/>
              <a:gd name="connsiteX1" fmla="*/ 104983 w 421883"/>
              <a:gd name="connsiteY1" fmla="*/ 195 h 257863"/>
              <a:gd name="connsiteX2" fmla="*/ 421883 w 421883"/>
              <a:gd name="connsiteY2" fmla="*/ 121330 h 257863"/>
              <a:gd name="connsiteX3" fmla="*/ 178101 w 421883"/>
              <a:gd name="connsiteY3" fmla="*/ 257829 h 257863"/>
              <a:gd name="connsiteX4" fmla="*/ 1982 w 421883"/>
              <a:gd name="connsiteY4" fmla="*/ 133127 h 257863"/>
              <a:gd name="connsiteX0" fmla="*/ 2147 w 422048"/>
              <a:gd name="connsiteY0" fmla="*/ 119030 h 243765"/>
              <a:gd name="connsiteX1" fmla="*/ 103057 w 422048"/>
              <a:gd name="connsiteY1" fmla="*/ 595 h 243765"/>
              <a:gd name="connsiteX2" fmla="*/ 422048 w 422048"/>
              <a:gd name="connsiteY2" fmla="*/ 107233 h 243765"/>
              <a:gd name="connsiteX3" fmla="*/ 178266 w 422048"/>
              <a:gd name="connsiteY3" fmla="*/ 243732 h 243765"/>
              <a:gd name="connsiteX4" fmla="*/ 2147 w 422048"/>
              <a:gd name="connsiteY4" fmla="*/ 119030 h 243765"/>
              <a:gd name="connsiteX0" fmla="*/ 2932 w 422833"/>
              <a:gd name="connsiteY0" fmla="*/ 124238 h 248973"/>
              <a:gd name="connsiteX1" fmla="*/ 95478 w 422833"/>
              <a:gd name="connsiteY1" fmla="*/ 367 h 248973"/>
              <a:gd name="connsiteX2" fmla="*/ 422833 w 422833"/>
              <a:gd name="connsiteY2" fmla="*/ 112441 h 248973"/>
              <a:gd name="connsiteX3" fmla="*/ 179051 w 422833"/>
              <a:gd name="connsiteY3" fmla="*/ 248940 h 248973"/>
              <a:gd name="connsiteX4" fmla="*/ 2932 w 422833"/>
              <a:gd name="connsiteY4" fmla="*/ 124238 h 248973"/>
              <a:gd name="connsiteX0" fmla="*/ 2509 w 365949"/>
              <a:gd name="connsiteY0" fmla="*/ 124030 h 248749"/>
              <a:gd name="connsiteX1" fmla="*/ 95055 w 365949"/>
              <a:gd name="connsiteY1" fmla="*/ 159 h 248749"/>
              <a:gd name="connsiteX2" fmla="*/ 365950 w 365949"/>
              <a:gd name="connsiteY2" fmla="*/ 115857 h 248749"/>
              <a:gd name="connsiteX3" fmla="*/ 178628 w 365949"/>
              <a:gd name="connsiteY3" fmla="*/ 248732 h 248749"/>
              <a:gd name="connsiteX4" fmla="*/ 2509 w 365949"/>
              <a:gd name="connsiteY4" fmla="*/ 124030 h 248749"/>
              <a:gd name="connsiteX0" fmla="*/ 2509 w 365950"/>
              <a:gd name="connsiteY0" fmla="*/ 124344 h 249063"/>
              <a:gd name="connsiteX1" fmla="*/ 95055 w 365950"/>
              <a:gd name="connsiteY1" fmla="*/ 473 h 249063"/>
              <a:gd name="connsiteX2" fmla="*/ 365950 w 365950"/>
              <a:gd name="connsiteY2" fmla="*/ 116171 h 249063"/>
              <a:gd name="connsiteX3" fmla="*/ 178628 w 365950"/>
              <a:gd name="connsiteY3" fmla="*/ 249046 h 249063"/>
              <a:gd name="connsiteX4" fmla="*/ 2509 w 365950"/>
              <a:gd name="connsiteY4" fmla="*/ 124344 h 249063"/>
              <a:gd name="connsiteX0" fmla="*/ 0 w 363441"/>
              <a:gd name="connsiteY0" fmla="*/ 124344 h 249062"/>
              <a:gd name="connsiteX1" fmla="*/ 92546 w 363441"/>
              <a:gd name="connsiteY1" fmla="*/ 473 h 249062"/>
              <a:gd name="connsiteX2" fmla="*/ 363441 w 363441"/>
              <a:gd name="connsiteY2" fmla="*/ 116171 h 249062"/>
              <a:gd name="connsiteX3" fmla="*/ 176119 w 363441"/>
              <a:gd name="connsiteY3" fmla="*/ 249046 h 249062"/>
              <a:gd name="connsiteX4" fmla="*/ 0 w 363441"/>
              <a:gd name="connsiteY4" fmla="*/ 124344 h 249062"/>
              <a:gd name="connsiteX0" fmla="*/ 10942 w 374383"/>
              <a:gd name="connsiteY0" fmla="*/ 124344 h 249062"/>
              <a:gd name="connsiteX1" fmla="*/ 19844 w 374383"/>
              <a:gd name="connsiteY1" fmla="*/ 473 h 249062"/>
              <a:gd name="connsiteX2" fmla="*/ 374383 w 374383"/>
              <a:gd name="connsiteY2" fmla="*/ 116171 h 249062"/>
              <a:gd name="connsiteX3" fmla="*/ 187061 w 374383"/>
              <a:gd name="connsiteY3" fmla="*/ 249046 h 249062"/>
              <a:gd name="connsiteX4" fmla="*/ 10942 w 374383"/>
              <a:gd name="connsiteY4" fmla="*/ 124344 h 249062"/>
              <a:gd name="connsiteX0" fmla="*/ 10942 w 391858"/>
              <a:gd name="connsiteY0" fmla="*/ 124344 h 251287"/>
              <a:gd name="connsiteX1" fmla="*/ 19844 w 391858"/>
              <a:gd name="connsiteY1" fmla="*/ 473 h 251287"/>
              <a:gd name="connsiteX2" fmla="*/ 374383 w 391858"/>
              <a:gd name="connsiteY2" fmla="*/ 116171 h 251287"/>
              <a:gd name="connsiteX3" fmla="*/ 322103 w 391858"/>
              <a:gd name="connsiteY3" fmla="*/ 198018 h 251287"/>
              <a:gd name="connsiteX4" fmla="*/ 187061 w 391858"/>
              <a:gd name="connsiteY4" fmla="*/ 249046 h 251287"/>
              <a:gd name="connsiteX5" fmla="*/ 10942 w 391858"/>
              <a:gd name="connsiteY5" fmla="*/ 124344 h 251287"/>
              <a:gd name="connsiteX0" fmla="*/ 10942 w 397211"/>
              <a:gd name="connsiteY0" fmla="*/ 124344 h 258965"/>
              <a:gd name="connsiteX1" fmla="*/ 19844 w 397211"/>
              <a:gd name="connsiteY1" fmla="*/ 473 h 258965"/>
              <a:gd name="connsiteX2" fmla="*/ 374383 w 397211"/>
              <a:gd name="connsiteY2" fmla="*/ 116171 h 258965"/>
              <a:gd name="connsiteX3" fmla="*/ 349288 w 397211"/>
              <a:gd name="connsiteY3" fmla="*/ 236072 h 258965"/>
              <a:gd name="connsiteX4" fmla="*/ 187061 w 397211"/>
              <a:gd name="connsiteY4" fmla="*/ 249046 h 258965"/>
              <a:gd name="connsiteX5" fmla="*/ 10942 w 397211"/>
              <a:gd name="connsiteY5" fmla="*/ 124344 h 25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211" h="258965">
                <a:moveTo>
                  <a:pt x="10942" y="124344"/>
                </a:moveTo>
                <a:cubicBezTo>
                  <a:pt x="-16928" y="82915"/>
                  <a:pt x="16877" y="41763"/>
                  <a:pt x="19844" y="473"/>
                </a:cubicBezTo>
                <a:cubicBezTo>
                  <a:pt x="80417" y="-889"/>
                  <a:pt x="372292" y="-6798"/>
                  <a:pt x="374383" y="116171"/>
                </a:cubicBezTo>
                <a:cubicBezTo>
                  <a:pt x="424760" y="149095"/>
                  <a:pt x="380508" y="213926"/>
                  <a:pt x="349288" y="236072"/>
                </a:cubicBezTo>
                <a:cubicBezTo>
                  <a:pt x="318068" y="258218"/>
                  <a:pt x="243452" y="267667"/>
                  <a:pt x="187061" y="249046"/>
                </a:cubicBezTo>
                <a:cubicBezTo>
                  <a:pt x="130670" y="230425"/>
                  <a:pt x="38812" y="165773"/>
                  <a:pt x="10942" y="124344"/>
                </a:cubicBezTo>
                <a:close/>
              </a:path>
            </a:pathLst>
          </a:custGeom>
          <a:solidFill>
            <a:srgbClr val="000000">
              <a:alpha val="18000"/>
            </a:srgbClr>
          </a:solidFill>
          <a:ln w="12700">
            <a:noFill/>
            <a:round/>
            <a:headEnd/>
            <a:tailEnd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Freeform 46"/>
          <p:cNvSpPr>
            <a:spLocks/>
          </p:cNvSpPr>
          <p:nvPr/>
        </p:nvSpPr>
        <p:spPr bwMode="gray">
          <a:xfrm>
            <a:off x="2296368" y="1643295"/>
            <a:ext cx="569642" cy="1421872"/>
          </a:xfrm>
          <a:custGeom>
            <a:avLst/>
            <a:gdLst/>
            <a:ahLst/>
            <a:cxnLst>
              <a:cxn ang="0">
                <a:pos x="95" y="113"/>
              </a:cxn>
              <a:cxn ang="0">
                <a:pos x="57" y="113"/>
              </a:cxn>
              <a:cxn ang="0">
                <a:pos x="0" y="56"/>
              </a:cxn>
              <a:cxn ang="0">
                <a:pos x="57" y="0"/>
              </a:cxn>
              <a:cxn ang="0">
                <a:pos x="156" y="0"/>
              </a:cxn>
              <a:cxn ang="0">
                <a:pos x="216" y="61"/>
              </a:cxn>
              <a:cxn ang="0">
                <a:pos x="216" y="474"/>
              </a:cxn>
              <a:cxn ang="0">
                <a:pos x="156" y="539"/>
              </a:cxn>
              <a:cxn ang="0">
                <a:pos x="95" y="474"/>
              </a:cxn>
              <a:cxn ang="0">
                <a:pos x="95" y="113"/>
              </a:cxn>
            </a:cxnLst>
            <a:rect l="0" t="0" r="r" b="b"/>
            <a:pathLst>
              <a:path w="216" h="539">
                <a:moveTo>
                  <a:pt x="95" y="113"/>
                </a:moveTo>
                <a:cubicBezTo>
                  <a:pt x="57" y="113"/>
                  <a:pt x="57" y="113"/>
                  <a:pt x="57" y="113"/>
                </a:cubicBezTo>
                <a:cubicBezTo>
                  <a:pt x="19" y="113"/>
                  <a:pt x="0" y="84"/>
                  <a:pt x="0" y="56"/>
                </a:cubicBezTo>
                <a:cubicBezTo>
                  <a:pt x="0" y="29"/>
                  <a:pt x="19" y="0"/>
                  <a:pt x="5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83" y="0"/>
                  <a:pt x="216" y="11"/>
                  <a:pt x="216" y="61"/>
                </a:cubicBezTo>
                <a:cubicBezTo>
                  <a:pt x="216" y="474"/>
                  <a:pt x="216" y="474"/>
                  <a:pt x="216" y="474"/>
                </a:cubicBezTo>
                <a:cubicBezTo>
                  <a:pt x="216" y="517"/>
                  <a:pt x="191" y="539"/>
                  <a:pt x="156" y="539"/>
                </a:cubicBezTo>
                <a:cubicBezTo>
                  <a:pt x="120" y="539"/>
                  <a:pt x="95" y="517"/>
                  <a:pt x="95" y="474"/>
                </a:cubicBezTo>
                <a:lnTo>
                  <a:pt x="95" y="11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perspectiveRelaxed">
              <a:rot lat="0" lon="20699986" rev="0"/>
            </a:camera>
            <a:lightRig rig="balanced" dir="t"/>
          </a:scene3d>
          <a:sp3d extrusionH="571500">
            <a:bevelT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3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" fill="hold"/>
                                            <p:tgtEl>
                                              <p:spTgt spid="92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nodeType="withEffect">
                                      <p:stCondLst>
                                        <p:cond delay="1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40" fill="hold"/>
                                            <p:tgtEl>
                                              <p:spTgt spid="92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46019 L 3.33333E-6 -0.00093 " pathEditMode="relative" rAng="0" ptsTypes="AA" p14:bounceEnd="40000">
                                          <p:cBhvr>
                                            <p:cTn id="1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decel="100000" autoRev="1" fill="hold" grpId="2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fill="hold" grpId="1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7778E-7 -0.45926 L -2.77778E-7 -2.22222E-6 " pathEditMode="relative" rAng="0" ptsTypes="AA" p14:bounceEnd="40000">
                                          <p:cBhvr>
                                            <p:cTn id="2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decel="100000" autoRev="1" fill="hold" grpId="2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0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decel="100000" autoRev="1" fill="hold" grpId="3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fill="hold" grpId="1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3.33333E-6 -0.45926 L 3.33333E-6 1.11022E-16 " pathEditMode="relative" rAng="0" ptsTypes="AA" p14:bounceEnd="40000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decel="100000" autoRev="1" fill="hold" grpId="2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0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decel="100000" autoRev="1" fill="hold" grpId="3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0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decel="100000" autoRev="1" fill="hold" grpId="4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46019 L 3.33333E-6 -0.00093 " pathEditMode="relative" rAng="0" ptsTypes="AA" p14:bounceEnd="40000">
                                          <p:cBhvr>
                                            <p:cTn id="6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decel="10000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decel="100000" autoRev="1" fill="hold" grpId="2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decel="100000" autoRev="1" fill="hold" grpId="3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nodeType="withEffect">
                                      <p:stCondLst>
                                        <p:cond delay="1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4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grpId="1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3.33333E-6 -0.46019 L 3.33333E-6 -0.00093 " pathEditMode="relative" rAng="0" ptsTypes="AA" p14:bounceEnd="40000">
                                          <p:cBhvr>
                                            <p:cTn id="7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decel="100000" autoRev="1" fill="hold" grpId="2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decel="100000" autoRev="1" fill="hold" grpId="3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decel="100000" autoRev="1" fill="hold" grpId="4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fill="hold" grpId="1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3.33333E-6 -0.46019 L 3.33333E-6 -0.00093 " pathEditMode="relative" rAng="0" ptsTypes="AA" p14:bounceEnd="40000">
                                          <p:cBhvr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decel="100000" autoRev="1" fill="hold" grpId="2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decel="100000" autoRev="1" fill="hold" grpId="3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decel="100000" autoRev="1" fill="hold" grpId="4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11" grpId="0" animBg="1"/>
          <p:bldP spid="12" grpId="0" animBg="1"/>
          <p:bldP spid="23" grpId="0" animBg="1"/>
          <p:bldP spid="64" grpId="0" animBg="1"/>
          <p:bldP spid="64" grpId="1" animBg="1"/>
          <p:bldP spid="64" grpId="2" animBg="1"/>
          <p:bldP spid="64" grpId="3" animBg="1"/>
          <p:bldP spid="64" grpId="4" animBg="1"/>
          <p:bldP spid="21" grpId="0" animBg="1"/>
          <p:bldP spid="68" grpId="0" animBg="1"/>
          <p:bldP spid="68" grpId="1" animBg="1"/>
          <p:bldP spid="68" grpId="2" animBg="1"/>
          <p:bldP spid="68" grpId="3" animBg="1"/>
          <p:bldP spid="68" grpId="4" animBg="1"/>
          <p:bldP spid="22" grpId="0" animBg="1"/>
          <p:bldP spid="69" grpId="0" animBg="1"/>
          <p:bldP spid="69" grpId="1" animBg="1"/>
          <p:bldP spid="69" grpId="2" animBg="1"/>
          <p:bldP spid="69" grpId="3" animBg="1"/>
          <p:bldP spid="95" grpId="0" animBg="1"/>
          <p:bldP spid="95" grpId="1" animBg="1"/>
          <p:bldP spid="95" grpId="2" animBg="1"/>
          <p:bldP spid="95" grpId="3" animBg="1"/>
          <p:bldP spid="95" grpId="4" animBg="1"/>
          <p:bldP spid="96" grpId="0" animBg="1"/>
          <p:bldP spid="97" grpId="0" animBg="1"/>
          <p:bldP spid="97" grpId="1" animBg="1"/>
          <p:bldP spid="97" grpId="2" animBg="1"/>
          <p:bldP spid="97" grpId="3" animBg="1"/>
          <p:bldP spid="98" grpId="0" animBg="1"/>
          <p:bldP spid="99" grpId="0" animBg="1"/>
          <p:bldP spid="99" grpId="1" animBg="1"/>
          <p:bldP spid="9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" fill="hold"/>
                                            <p:tgtEl>
                                              <p:spTgt spid="92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nodeType="withEffect">
                                      <p:stCondLst>
                                        <p:cond delay="1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40" fill="hold"/>
                                            <p:tgtEl>
                                              <p:spTgt spid="92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46019 L 3.33333E-6 -0.00093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decel="100000" autoRev="1" fill="hold" grpId="2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7778E-7 -0.45926 L -2.77778E-7 -2.22222E-6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decel="100000" autoRev="1" fill="hold" grpId="2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0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decel="100000" autoRev="1" fill="hold" grpId="3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3.33333E-6 -0.45926 L 3.33333E-6 1.11022E-16 " pathEditMode="relative" rAng="0" ptsTypes="AA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decel="100000" autoRev="1" fill="hold" grpId="2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0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decel="100000" autoRev="1" fill="hold" grpId="3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0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decel="100000" autoRev="1" fill="hold" grpId="4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46019 L 3.33333E-6 -0.00093 " pathEditMode="relative" rAng="0" ptsTypes="AA">
                                          <p:cBhvr>
                                            <p:cTn id="6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decel="100000" autoRev="1" fill="hold" grpId="2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decel="100000" autoRev="1" fill="hold" grpId="3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decel="100000" autoRev="1" fill="hold" grpId="4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nodeType="withEffect">
                                      <p:stCondLst>
                                        <p:cond delay="1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4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3.33333E-6 -0.46019 L 3.33333E-6 -0.00093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decel="100000" autoRev="1" fill="hold" grpId="2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decel="100000" autoRev="1" fill="hold" grpId="3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decel="100000" autoRev="1" fill="hold" grpId="4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3.33333E-6 -0.46019 L 3.33333E-6 -0.00093 " pathEditMode="relative" rAng="0" ptsTypes="AA">
                                          <p:cBhvr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9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decel="100000" autoRev="1" fill="hold" grpId="2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decel="100000" autoRev="1" fill="hold" grpId="3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decel="100000" autoRev="1" fill="hold" grpId="4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0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11" grpId="0" animBg="1"/>
          <p:bldP spid="12" grpId="0" animBg="1"/>
          <p:bldP spid="23" grpId="0" animBg="1"/>
          <p:bldP spid="64" grpId="0" animBg="1"/>
          <p:bldP spid="64" grpId="1" animBg="1"/>
          <p:bldP spid="64" grpId="2" animBg="1"/>
          <p:bldP spid="64" grpId="3" animBg="1"/>
          <p:bldP spid="64" grpId="4" animBg="1"/>
          <p:bldP spid="21" grpId="0" animBg="1"/>
          <p:bldP spid="68" grpId="0" animBg="1"/>
          <p:bldP spid="68" grpId="1" animBg="1"/>
          <p:bldP spid="68" grpId="2" animBg="1"/>
          <p:bldP spid="68" grpId="3" animBg="1"/>
          <p:bldP spid="68" grpId="4" animBg="1"/>
          <p:bldP spid="22" grpId="0" animBg="1"/>
          <p:bldP spid="69" grpId="1" animBg="1"/>
          <p:bldP spid="69" grpId="2" animBg="1"/>
          <p:bldP spid="69" grpId="3" animBg="1"/>
          <p:bldP spid="69" grpId="4" animBg="1"/>
          <p:bldP spid="95" grpId="0" animBg="1"/>
          <p:bldP spid="95" grpId="1" animBg="1"/>
          <p:bldP spid="95" grpId="2" animBg="1"/>
          <p:bldP spid="95" grpId="3" animBg="1"/>
          <p:bldP spid="95" grpId="4" animBg="1"/>
          <p:bldP spid="96" grpId="0" animBg="1"/>
          <p:bldP spid="97" grpId="0" animBg="1"/>
          <p:bldP spid="97" grpId="1" animBg="1"/>
          <p:bldP spid="97" grpId="2" animBg="1"/>
          <p:bldP spid="97" grpId="3" animBg="1"/>
          <p:bldP spid="98" grpId="0" animBg="1"/>
          <p:bldP spid="99" grpId="0" animBg="1"/>
          <p:bldP spid="99" grpId="1" animBg="1"/>
          <p:bldP spid="99" grpId="2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erade Verbindung 62"/>
          <p:cNvCxnSpPr>
            <a:stCxn id="64" idx="1"/>
          </p:cNvCxnSpPr>
          <p:nvPr/>
        </p:nvCxnSpPr>
        <p:spPr bwMode="invGray">
          <a:xfrm>
            <a:off x="2551373" y="980650"/>
            <a:ext cx="0" cy="1698898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64" name="Text Box 13"/>
          <p:cNvSpPr txBox="1">
            <a:spLocks noChangeArrowheads="1"/>
          </p:cNvSpPr>
          <p:nvPr/>
        </p:nvSpPr>
        <p:spPr bwMode="invGray">
          <a:xfrm>
            <a:off x="2551373" y="503650"/>
            <a:ext cx="3312000" cy="9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8000" tIns="0" rIns="0" bIns="0">
            <a:noAutofit/>
          </a:bodyPr>
          <a:lstStyle/>
          <a:p>
            <a:pPr defTabSz="801688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b="1" dirty="0">
                <a:solidFill>
                  <a:srgbClr val="4F81BD"/>
                </a:solidFill>
                <a:latin typeface="Bebas Neue" panose="020B0506020202020201" pitchFamily="34" charset="0"/>
              </a:rPr>
              <a:t>VALOR DE MERCADO</a:t>
            </a:r>
            <a:br>
              <a:rPr lang="en-US" sz="1600" b="1" dirty="0">
                <a:solidFill>
                  <a:srgbClr val="EEECE1"/>
                </a:solidFill>
                <a:latin typeface="Calibri"/>
              </a:rPr>
            </a:br>
            <a:r>
              <a:rPr lang="en-US" sz="1600" dirty="0">
                <a:solidFill>
                  <a:srgbClr val="EEECE1"/>
                </a:solidFill>
                <a:latin typeface="Calibri Light" panose="020F0302020204030204" pitchFamily="34" charset="0"/>
              </a:rPr>
              <a:t>EL VALOR TRANSFERIDO COMO CONTRAPARTIDA DE UN PRECIO REAL DE MERCADO.</a:t>
            </a:r>
          </a:p>
          <a:p>
            <a:pPr defTabSz="801688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1600" dirty="0">
                <a:solidFill>
                  <a:srgbClr val="EEECE1"/>
                </a:solidFill>
                <a:latin typeface="Calibri Light" panose="020F0302020204030204" pitchFamily="34" charset="0"/>
              </a:rPr>
              <a:t>RECOGIDO EN CONTABILIDAD</a:t>
            </a:r>
          </a:p>
        </p:txBody>
      </p:sp>
      <p:cxnSp>
        <p:nvCxnSpPr>
          <p:cNvPr id="79" name="Gerade Verbindung 78"/>
          <p:cNvCxnSpPr/>
          <p:nvPr/>
        </p:nvCxnSpPr>
        <p:spPr bwMode="invGray">
          <a:xfrm flipH="1">
            <a:off x="2551374" y="2679548"/>
            <a:ext cx="1043895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157" name="Gerade Verbindung 156"/>
          <p:cNvCxnSpPr/>
          <p:nvPr/>
        </p:nvCxnSpPr>
        <p:spPr bwMode="invGray">
          <a:xfrm>
            <a:off x="10473372" y="483548"/>
            <a:ext cx="0" cy="21960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158" name="Text Box 13"/>
          <p:cNvSpPr txBox="1">
            <a:spLocks noChangeArrowheads="1"/>
          </p:cNvSpPr>
          <p:nvPr/>
        </p:nvSpPr>
        <p:spPr bwMode="invGray">
          <a:xfrm>
            <a:off x="7172010" y="483548"/>
            <a:ext cx="3312000" cy="9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108000" bIns="0">
            <a:noAutofit/>
          </a:bodyPr>
          <a:lstStyle/>
          <a:p>
            <a:pPr algn="r" defTabSz="801688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b="1" dirty="0">
                <a:solidFill>
                  <a:srgbClr val="EEECE1"/>
                </a:solidFill>
                <a:latin typeface="Bebas Neue" panose="020B0506020202020201" pitchFamily="34" charset="0"/>
              </a:rPr>
              <a:t>VALOR DE NO MERCADO</a:t>
            </a:r>
            <a:br>
              <a:rPr lang="en-US" sz="1600" dirty="0">
                <a:solidFill>
                  <a:srgbClr val="EEECE1"/>
                </a:solidFill>
                <a:latin typeface="Bebas Neue" panose="020B0506020202020201" pitchFamily="34" charset="0"/>
              </a:rPr>
            </a:br>
            <a:r>
              <a:rPr lang="en-US" sz="1600" dirty="0">
                <a:solidFill>
                  <a:srgbClr val="EEECE1"/>
                </a:solidFill>
                <a:latin typeface="Calibri Light" panose="020F0302020204030204" pitchFamily="34" charset="0"/>
              </a:rPr>
              <a:t>VALOR TRANSFERIDO SIN CONTRAPARTIDA DE PRECIO REAL DE MERCADO.</a:t>
            </a:r>
          </a:p>
          <a:p>
            <a:pPr algn="r" defTabSz="801688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1600" dirty="0">
                <a:solidFill>
                  <a:srgbClr val="EEECE1"/>
                </a:solidFill>
                <a:latin typeface="Calibri Light" panose="020F0302020204030204" pitchFamily="34" charset="0"/>
              </a:rPr>
              <a:t>NO SE RECOGE DE FORMA MONETARIA</a:t>
            </a:r>
          </a:p>
        </p:txBody>
      </p:sp>
      <p:cxnSp>
        <p:nvCxnSpPr>
          <p:cNvPr id="159" name="Gerade Verbindung 158"/>
          <p:cNvCxnSpPr/>
          <p:nvPr/>
        </p:nvCxnSpPr>
        <p:spPr bwMode="invGray">
          <a:xfrm flipH="1">
            <a:off x="9038274" y="2679548"/>
            <a:ext cx="1435099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75" name="Ellipse 74"/>
          <p:cNvSpPr/>
          <p:nvPr/>
        </p:nvSpPr>
        <p:spPr bwMode="invGray">
          <a:xfrm>
            <a:off x="3095718" y="1961426"/>
            <a:ext cx="4309097" cy="2770122"/>
          </a:xfrm>
          <a:custGeom>
            <a:avLst/>
            <a:gdLst/>
            <a:ahLst/>
            <a:cxnLst/>
            <a:rect l="l" t="t" r="r" b="b"/>
            <a:pathLst>
              <a:path w="4309097" h="2770122">
                <a:moveTo>
                  <a:pt x="691234" y="0"/>
                </a:moveTo>
                <a:lnTo>
                  <a:pt x="3443944" y="0"/>
                </a:lnTo>
                <a:lnTo>
                  <a:pt x="3443944" y="1003233"/>
                </a:lnTo>
                <a:cubicBezTo>
                  <a:pt x="3533205" y="899173"/>
                  <a:pt x="3665934" y="834380"/>
                  <a:pt x="3813797" y="834380"/>
                </a:cubicBezTo>
                <a:cubicBezTo>
                  <a:pt x="4087344" y="834380"/>
                  <a:pt x="4309097" y="1056133"/>
                  <a:pt x="4309097" y="1329680"/>
                </a:cubicBezTo>
                <a:cubicBezTo>
                  <a:pt x="4309097" y="1603227"/>
                  <a:pt x="4087344" y="1824980"/>
                  <a:pt x="3813797" y="1824980"/>
                </a:cubicBezTo>
                <a:cubicBezTo>
                  <a:pt x="3665934" y="1824980"/>
                  <a:pt x="3533205" y="1760188"/>
                  <a:pt x="3443944" y="1656127"/>
                </a:cubicBezTo>
                <a:lnTo>
                  <a:pt x="3443944" y="2770122"/>
                </a:lnTo>
                <a:lnTo>
                  <a:pt x="0" y="2770122"/>
                </a:lnTo>
                <a:close/>
              </a:path>
            </a:pathLst>
          </a:cu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00">
                  <a:alpha val="30000"/>
                </a:srgbClr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  <a:effectLst>
            <a:softEdge rad="254000"/>
          </a:effectLst>
        </p:spPr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hteck 39"/>
          <p:cNvSpPr/>
          <p:nvPr/>
        </p:nvSpPr>
        <p:spPr bwMode="invGray">
          <a:xfrm>
            <a:off x="6096000" y="1961426"/>
            <a:ext cx="3443944" cy="2770122"/>
          </a:xfrm>
          <a:custGeom>
            <a:avLst/>
            <a:gdLst/>
            <a:ahLst/>
            <a:cxnLst/>
            <a:rect l="l" t="t" r="r" b="b"/>
            <a:pathLst>
              <a:path w="3443944" h="2770122">
                <a:moveTo>
                  <a:pt x="0" y="0"/>
                </a:moveTo>
                <a:lnTo>
                  <a:pt x="2752710" y="0"/>
                </a:lnTo>
                <a:lnTo>
                  <a:pt x="3443944" y="2770122"/>
                </a:lnTo>
                <a:lnTo>
                  <a:pt x="0" y="2770122"/>
                </a:lnTo>
                <a:lnTo>
                  <a:pt x="0" y="1329680"/>
                </a:lnTo>
                <a:cubicBezTo>
                  <a:pt x="0" y="1379737"/>
                  <a:pt x="156365" y="1420316"/>
                  <a:pt x="349250" y="1420316"/>
                </a:cubicBezTo>
                <a:cubicBezTo>
                  <a:pt x="435141" y="1420316"/>
                  <a:pt x="513791" y="1412270"/>
                  <a:pt x="574166" y="1398489"/>
                </a:cubicBezTo>
                <a:cubicBezTo>
                  <a:pt x="606645" y="1412476"/>
                  <a:pt x="650579" y="1420316"/>
                  <a:pt x="698500" y="1420316"/>
                </a:cubicBezTo>
                <a:cubicBezTo>
                  <a:pt x="807519" y="1420316"/>
                  <a:pt x="895896" y="1379737"/>
                  <a:pt x="895896" y="1329680"/>
                </a:cubicBezTo>
                <a:cubicBezTo>
                  <a:pt x="895896" y="1279623"/>
                  <a:pt x="807519" y="1239044"/>
                  <a:pt x="698500" y="1239044"/>
                </a:cubicBezTo>
                <a:cubicBezTo>
                  <a:pt x="650579" y="1239044"/>
                  <a:pt x="606645" y="1246885"/>
                  <a:pt x="574166" y="1260871"/>
                </a:cubicBezTo>
                <a:cubicBezTo>
                  <a:pt x="513791" y="1247091"/>
                  <a:pt x="435141" y="1239044"/>
                  <a:pt x="349250" y="1239044"/>
                </a:cubicBezTo>
                <a:cubicBezTo>
                  <a:pt x="156365" y="1239044"/>
                  <a:pt x="0" y="1279623"/>
                  <a:pt x="0" y="1329680"/>
                </a:cubicBezTo>
                <a:close/>
              </a:path>
            </a:pathLst>
          </a:cu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00">
                  <a:alpha val="30000"/>
                </a:srgbClr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  <a:effectLst>
            <a:softEdge rad="254000"/>
          </a:effectLst>
        </p:spPr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_h1"/>
          <p:cNvSpPr>
            <a:spLocks noGrp="1" noChangeArrowheads="1"/>
          </p:cNvSpPr>
          <p:nvPr>
            <p:ph type="title"/>
          </p:nvPr>
        </p:nvSpPr>
        <p:spPr bwMode="invGray">
          <a:xfrm>
            <a:off x="1825753" y="-349891"/>
            <a:ext cx="807524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         INTEGRALIDAD</a:t>
            </a:r>
            <a:endParaRPr lang="en-US" sz="2800" noProof="1"/>
          </a:p>
        </p:txBody>
      </p:sp>
      <p:grpSp>
        <p:nvGrpSpPr>
          <p:cNvPr id="41" name="Gruppieren 40"/>
          <p:cNvGrpSpPr/>
          <p:nvPr/>
        </p:nvGrpSpPr>
        <p:grpSpPr bwMode="invGray">
          <a:xfrm>
            <a:off x="3437831" y="1498447"/>
            <a:ext cx="5760001" cy="2880000"/>
            <a:chOff x="1174750" y="3460750"/>
            <a:chExt cx="5760001" cy="2880000"/>
          </a:xfrm>
          <a:scene3d>
            <a:camera prst="perspectiveRelaxed"/>
            <a:lightRig rig="threePt" dir="t"/>
          </a:scene3d>
        </p:grpSpPr>
        <p:sp>
          <p:nvSpPr>
            <p:cNvPr id="42" name="Freeform 8"/>
            <p:cNvSpPr>
              <a:spLocks/>
            </p:cNvSpPr>
            <p:nvPr/>
          </p:nvSpPr>
          <p:spPr bwMode="invGray">
            <a:xfrm>
              <a:off x="1174750" y="3460750"/>
              <a:ext cx="3799178" cy="2880000"/>
            </a:xfrm>
            <a:custGeom>
              <a:avLst/>
              <a:gdLst>
                <a:gd name="T0" fmla="*/ 1077 w 1195"/>
                <a:gd name="T1" fmla="*/ 336 h 906"/>
                <a:gd name="T2" fmla="*/ 1022 w 1195"/>
                <a:gd name="T3" fmla="*/ 349 h 906"/>
                <a:gd name="T4" fmla="*/ 967 w 1195"/>
                <a:gd name="T5" fmla="*/ 362 h 906"/>
                <a:gd name="T6" fmla="*/ 906 w 1195"/>
                <a:gd name="T7" fmla="*/ 303 h 906"/>
                <a:gd name="T8" fmla="*/ 886 w 1195"/>
                <a:gd name="T9" fmla="*/ 152 h 906"/>
                <a:gd name="T10" fmla="*/ 886 w 1195"/>
                <a:gd name="T11" fmla="*/ 0 h 906"/>
                <a:gd name="T12" fmla="*/ 0 w 1195"/>
                <a:gd name="T13" fmla="*/ 0 h 906"/>
                <a:gd name="T14" fmla="*/ 0 w 1195"/>
                <a:gd name="T15" fmla="*/ 906 h 906"/>
                <a:gd name="T16" fmla="*/ 886 w 1195"/>
                <a:gd name="T17" fmla="*/ 906 h 906"/>
                <a:gd name="T18" fmla="*/ 885 w 1195"/>
                <a:gd name="T19" fmla="*/ 757 h 906"/>
                <a:gd name="T20" fmla="*/ 906 w 1195"/>
                <a:gd name="T21" fmla="*/ 605 h 906"/>
                <a:gd name="T22" fmla="*/ 967 w 1195"/>
                <a:gd name="T23" fmla="*/ 545 h 906"/>
                <a:gd name="T24" fmla="*/ 1022 w 1195"/>
                <a:gd name="T25" fmla="*/ 559 h 906"/>
                <a:gd name="T26" fmla="*/ 1077 w 1195"/>
                <a:gd name="T27" fmla="*/ 573 h 906"/>
                <a:gd name="T28" fmla="*/ 1195 w 1195"/>
                <a:gd name="T29" fmla="*/ 454 h 906"/>
                <a:gd name="T30" fmla="*/ 1077 w 1195"/>
                <a:gd name="T31" fmla="*/ 33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5" h="906">
                  <a:moveTo>
                    <a:pt x="1077" y="336"/>
                  </a:moveTo>
                  <a:cubicBezTo>
                    <a:pt x="1057" y="336"/>
                    <a:pt x="1038" y="340"/>
                    <a:pt x="1022" y="349"/>
                  </a:cubicBezTo>
                  <a:cubicBezTo>
                    <a:pt x="1013" y="354"/>
                    <a:pt x="989" y="367"/>
                    <a:pt x="967" y="362"/>
                  </a:cubicBezTo>
                  <a:cubicBezTo>
                    <a:pt x="954" y="361"/>
                    <a:pt x="918" y="344"/>
                    <a:pt x="906" y="303"/>
                  </a:cubicBezTo>
                  <a:cubicBezTo>
                    <a:pt x="906" y="303"/>
                    <a:pt x="886" y="235"/>
                    <a:pt x="886" y="15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886" y="906"/>
                    <a:pt x="886" y="906"/>
                    <a:pt x="886" y="906"/>
                  </a:cubicBezTo>
                  <a:cubicBezTo>
                    <a:pt x="885" y="757"/>
                    <a:pt x="885" y="757"/>
                    <a:pt x="885" y="757"/>
                  </a:cubicBezTo>
                  <a:cubicBezTo>
                    <a:pt x="885" y="673"/>
                    <a:pt x="906" y="605"/>
                    <a:pt x="906" y="605"/>
                  </a:cubicBezTo>
                  <a:cubicBezTo>
                    <a:pt x="918" y="564"/>
                    <a:pt x="954" y="547"/>
                    <a:pt x="967" y="545"/>
                  </a:cubicBezTo>
                  <a:cubicBezTo>
                    <a:pt x="989" y="541"/>
                    <a:pt x="1013" y="554"/>
                    <a:pt x="1022" y="559"/>
                  </a:cubicBezTo>
                  <a:cubicBezTo>
                    <a:pt x="1038" y="567"/>
                    <a:pt x="1057" y="573"/>
                    <a:pt x="1077" y="573"/>
                  </a:cubicBezTo>
                  <a:cubicBezTo>
                    <a:pt x="1142" y="573"/>
                    <a:pt x="1195" y="520"/>
                    <a:pt x="1195" y="454"/>
                  </a:cubicBezTo>
                  <a:cubicBezTo>
                    <a:pt x="1195" y="389"/>
                    <a:pt x="1142" y="336"/>
                    <a:pt x="1077" y="336"/>
                  </a:cubicBez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T w="25400" h="25400"/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invGray">
            <a:xfrm>
              <a:off x="3991498" y="3460750"/>
              <a:ext cx="2943253" cy="1442692"/>
            </a:xfrm>
            <a:custGeom>
              <a:avLst/>
              <a:gdLst>
                <a:gd name="T0" fmla="*/ 926 w 926"/>
                <a:gd name="T1" fmla="*/ 0 h 454"/>
                <a:gd name="T2" fmla="*/ 0 w 926"/>
                <a:gd name="T3" fmla="*/ 0 h 454"/>
                <a:gd name="T4" fmla="*/ 0 w 926"/>
                <a:gd name="T5" fmla="*/ 152 h 454"/>
                <a:gd name="T6" fmla="*/ 20 w 926"/>
                <a:gd name="T7" fmla="*/ 303 h 454"/>
                <a:gd name="T8" fmla="*/ 81 w 926"/>
                <a:gd name="T9" fmla="*/ 362 h 454"/>
                <a:gd name="T10" fmla="*/ 136 w 926"/>
                <a:gd name="T11" fmla="*/ 349 h 454"/>
                <a:gd name="T12" fmla="*/ 191 w 926"/>
                <a:gd name="T13" fmla="*/ 336 h 454"/>
                <a:gd name="T14" fmla="*/ 309 w 926"/>
                <a:gd name="T15" fmla="*/ 454 h 454"/>
                <a:gd name="T16" fmla="*/ 926 w 926"/>
                <a:gd name="T17" fmla="*/ 454 h 454"/>
                <a:gd name="T18" fmla="*/ 926 w 926"/>
                <a:gd name="T1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6" h="454">
                  <a:moveTo>
                    <a:pt x="9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35"/>
                    <a:pt x="20" y="303"/>
                    <a:pt x="20" y="303"/>
                  </a:cubicBezTo>
                  <a:cubicBezTo>
                    <a:pt x="32" y="344"/>
                    <a:pt x="68" y="361"/>
                    <a:pt x="81" y="362"/>
                  </a:cubicBezTo>
                  <a:cubicBezTo>
                    <a:pt x="103" y="367"/>
                    <a:pt x="127" y="354"/>
                    <a:pt x="136" y="349"/>
                  </a:cubicBezTo>
                  <a:cubicBezTo>
                    <a:pt x="152" y="340"/>
                    <a:pt x="171" y="336"/>
                    <a:pt x="191" y="336"/>
                  </a:cubicBezTo>
                  <a:cubicBezTo>
                    <a:pt x="256" y="336"/>
                    <a:pt x="309" y="389"/>
                    <a:pt x="309" y="454"/>
                  </a:cubicBezTo>
                  <a:cubicBezTo>
                    <a:pt x="926" y="454"/>
                    <a:pt x="926" y="454"/>
                    <a:pt x="926" y="454"/>
                  </a:cubicBezTo>
                  <a:lnTo>
                    <a:pt x="926" y="0"/>
                  </a:lnTo>
                  <a:close/>
                </a:path>
              </a:pathLst>
            </a:custGeom>
            <a:gradFill>
              <a:gsLst>
                <a:gs pos="0">
                  <a:srgbClr val="D7D7D7"/>
                </a:gs>
                <a:gs pos="100000">
                  <a:srgbClr val="AFAFAF"/>
                </a:gs>
              </a:gsLst>
            </a:gradFill>
            <a:ln w="9" cap="flat">
              <a:noFill/>
              <a:prstDash val="solid"/>
              <a:miter lim="800000"/>
              <a:headEnd/>
              <a:tailEnd/>
            </a:ln>
            <a:sp3d extrusionH="279400" prstMaterial="matte"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invGray">
            <a:xfrm>
              <a:off x="3987460" y="4903442"/>
              <a:ext cx="2947290" cy="1437308"/>
            </a:xfrm>
            <a:custGeom>
              <a:avLst/>
              <a:gdLst>
                <a:gd name="T0" fmla="*/ 310 w 927"/>
                <a:gd name="T1" fmla="*/ 0 h 452"/>
                <a:gd name="T2" fmla="*/ 192 w 927"/>
                <a:gd name="T3" fmla="*/ 119 h 452"/>
                <a:gd name="T4" fmla="*/ 137 w 927"/>
                <a:gd name="T5" fmla="*/ 105 h 452"/>
                <a:gd name="T6" fmla="*/ 82 w 927"/>
                <a:gd name="T7" fmla="*/ 91 h 452"/>
                <a:gd name="T8" fmla="*/ 21 w 927"/>
                <a:gd name="T9" fmla="*/ 151 h 452"/>
                <a:gd name="T10" fmla="*/ 0 w 927"/>
                <a:gd name="T11" fmla="*/ 303 h 452"/>
                <a:gd name="T12" fmla="*/ 1 w 927"/>
                <a:gd name="T13" fmla="*/ 452 h 452"/>
                <a:gd name="T14" fmla="*/ 927 w 927"/>
                <a:gd name="T15" fmla="*/ 452 h 452"/>
                <a:gd name="T16" fmla="*/ 927 w 927"/>
                <a:gd name="T17" fmla="*/ 0 h 452"/>
                <a:gd name="T18" fmla="*/ 310 w 927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7" h="452">
                  <a:moveTo>
                    <a:pt x="310" y="0"/>
                  </a:moveTo>
                  <a:cubicBezTo>
                    <a:pt x="310" y="66"/>
                    <a:pt x="257" y="119"/>
                    <a:pt x="192" y="119"/>
                  </a:cubicBezTo>
                  <a:cubicBezTo>
                    <a:pt x="172" y="119"/>
                    <a:pt x="153" y="113"/>
                    <a:pt x="137" y="105"/>
                  </a:cubicBezTo>
                  <a:cubicBezTo>
                    <a:pt x="128" y="100"/>
                    <a:pt x="104" y="87"/>
                    <a:pt x="82" y="91"/>
                  </a:cubicBezTo>
                  <a:cubicBezTo>
                    <a:pt x="69" y="93"/>
                    <a:pt x="33" y="110"/>
                    <a:pt x="21" y="151"/>
                  </a:cubicBezTo>
                  <a:cubicBezTo>
                    <a:pt x="21" y="151"/>
                    <a:pt x="0" y="219"/>
                    <a:pt x="0" y="303"/>
                  </a:cubicBezTo>
                  <a:cubicBezTo>
                    <a:pt x="1" y="452"/>
                    <a:pt x="1" y="452"/>
                    <a:pt x="1" y="452"/>
                  </a:cubicBezTo>
                  <a:cubicBezTo>
                    <a:pt x="927" y="452"/>
                    <a:pt x="927" y="452"/>
                    <a:pt x="927" y="452"/>
                  </a:cubicBezTo>
                  <a:cubicBezTo>
                    <a:pt x="927" y="0"/>
                    <a:pt x="927" y="0"/>
                    <a:pt x="927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 bwMode="invGray">
          <a:xfrm>
            <a:off x="3437831" y="1498447"/>
            <a:ext cx="5760001" cy="2880000"/>
            <a:chOff x="1174750" y="3460750"/>
            <a:chExt cx="5760001" cy="2880000"/>
          </a:xfrm>
          <a:scene3d>
            <a:camera prst="perspectiveRelaxed"/>
            <a:lightRig rig="threePt" dir="t"/>
          </a:scene3d>
        </p:grpSpPr>
        <p:sp>
          <p:nvSpPr>
            <p:cNvPr id="52" name="Freeform 8"/>
            <p:cNvSpPr>
              <a:spLocks/>
            </p:cNvSpPr>
            <p:nvPr/>
          </p:nvSpPr>
          <p:spPr bwMode="invGray">
            <a:xfrm>
              <a:off x="1174750" y="3460750"/>
              <a:ext cx="3799178" cy="2880000"/>
            </a:xfrm>
            <a:custGeom>
              <a:avLst/>
              <a:gdLst>
                <a:gd name="T0" fmla="*/ 1077 w 1195"/>
                <a:gd name="T1" fmla="*/ 336 h 906"/>
                <a:gd name="T2" fmla="*/ 1022 w 1195"/>
                <a:gd name="T3" fmla="*/ 349 h 906"/>
                <a:gd name="T4" fmla="*/ 967 w 1195"/>
                <a:gd name="T5" fmla="*/ 362 h 906"/>
                <a:gd name="T6" fmla="*/ 906 w 1195"/>
                <a:gd name="T7" fmla="*/ 303 h 906"/>
                <a:gd name="T8" fmla="*/ 886 w 1195"/>
                <a:gd name="T9" fmla="*/ 152 h 906"/>
                <a:gd name="T10" fmla="*/ 886 w 1195"/>
                <a:gd name="T11" fmla="*/ 0 h 906"/>
                <a:gd name="T12" fmla="*/ 0 w 1195"/>
                <a:gd name="T13" fmla="*/ 0 h 906"/>
                <a:gd name="T14" fmla="*/ 0 w 1195"/>
                <a:gd name="T15" fmla="*/ 906 h 906"/>
                <a:gd name="T16" fmla="*/ 886 w 1195"/>
                <a:gd name="T17" fmla="*/ 906 h 906"/>
                <a:gd name="T18" fmla="*/ 885 w 1195"/>
                <a:gd name="T19" fmla="*/ 757 h 906"/>
                <a:gd name="T20" fmla="*/ 906 w 1195"/>
                <a:gd name="T21" fmla="*/ 605 h 906"/>
                <a:gd name="T22" fmla="*/ 967 w 1195"/>
                <a:gd name="T23" fmla="*/ 545 h 906"/>
                <a:gd name="T24" fmla="*/ 1022 w 1195"/>
                <a:gd name="T25" fmla="*/ 559 h 906"/>
                <a:gd name="T26" fmla="*/ 1077 w 1195"/>
                <a:gd name="T27" fmla="*/ 573 h 906"/>
                <a:gd name="T28" fmla="*/ 1195 w 1195"/>
                <a:gd name="T29" fmla="*/ 454 h 906"/>
                <a:gd name="T30" fmla="*/ 1077 w 1195"/>
                <a:gd name="T31" fmla="*/ 33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5" h="906">
                  <a:moveTo>
                    <a:pt x="1077" y="336"/>
                  </a:moveTo>
                  <a:cubicBezTo>
                    <a:pt x="1057" y="336"/>
                    <a:pt x="1038" y="340"/>
                    <a:pt x="1022" y="349"/>
                  </a:cubicBezTo>
                  <a:cubicBezTo>
                    <a:pt x="1013" y="354"/>
                    <a:pt x="989" y="367"/>
                    <a:pt x="967" y="362"/>
                  </a:cubicBezTo>
                  <a:cubicBezTo>
                    <a:pt x="954" y="361"/>
                    <a:pt x="918" y="344"/>
                    <a:pt x="906" y="303"/>
                  </a:cubicBezTo>
                  <a:cubicBezTo>
                    <a:pt x="906" y="303"/>
                    <a:pt x="886" y="235"/>
                    <a:pt x="886" y="15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886" y="906"/>
                    <a:pt x="886" y="906"/>
                    <a:pt x="886" y="906"/>
                  </a:cubicBezTo>
                  <a:cubicBezTo>
                    <a:pt x="885" y="757"/>
                    <a:pt x="885" y="757"/>
                    <a:pt x="885" y="757"/>
                  </a:cubicBezTo>
                  <a:cubicBezTo>
                    <a:pt x="885" y="673"/>
                    <a:pt x="906" y="605"/>
                    <a:pt x="906" y="605"/>
                  </a:cubicBezTo>
                  <a:cubicBezTo>
                    <a:pt x="918" y="564"/>
                    <a:pt x="954" y="547"/>
                    <a:pt x="967" y="545"/>
                  </a:cubicBezTo>
                  <a:cubicBezTo>
                    <a:pt x="989" y="541"/>
                    <a:pt x="1013" y="554"/>
                    <a:pt x="1022" y="559"/>
                  </a:cubicBezTo>
                  <a:cubicBezTo>
                    <a:pt x="1038" y="567"/>
                    <a:pt x="1057" y="573"/>
                    <a:pt x="1077" y="573"/>
                  </a:cubicBezTo>
                  <a:cubicBezTo>
                    <a:pt x="1142" y="573"/>
                    <a:pt x="1195" y="520"/>
                    <a:pt x="1195" y="454"/>
                  </a:cubicBezTo>
                  <a:cubicBezTo>
                    <a:pt x="1195" y="389"/>
                    <a:pt x="1142" y="336"/>
                    <a:pt x="1077" y="3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3000">
                  <a:srgbClr val="669F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T w="25400" h="25400"/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invGray">
            <a:xfrm>
              <a:off x="3991498" y="3460750"/>
              <a:ext cx="2943253" cy="1442692"/>
            </a:xfrm>
            <a:custGeom>
              <a:avLst/>
              <a:gdLst>
                <a:gd name="T0" fmla="*/ 926 w 926"/>
                <a:gd name="T1" fmla="*/ 0 h 454"/>
                <a:gd name="T2" fmla="*/ 0 w 926"/>
                <a:gd name="T3" fmla="*/ 0 h 454"/>
                <a:gd name="T4" fmla="*/ 0 w 926"/>
                <a:gd name="T5" fmla="*/ 152 h 454"/>
                <a:gd name="T6" fmla="*/ 20 w 926"/>
                <a:gd name="T7" fmla="*/ 303 h 454"/>
                <a:gd name="T8" fmla="*/ 81 w 926"/>
                <a:gd name="T9" fmla="*/ 362 h 454"/>
                <a:gd name="T10" fmla="*/ 136 w 926"/>
                <a:gd name="T11" fmla="*/ 349 h 454"/>
                <a:gd name="T12" fmla="*/ 191 w 926"/>
                <a:gd name="T13" fmla="*/ 336 h 454"/>
                <a:gd name="T14" fmla="*/ 309 w 926"/>
                <a:gd name="T15" fmla="*/ 454 h 454"/>
                <a:gd name="T16" fmla="*/ 926 w 926"/>
                <a:gd name="T17" fmla="*/ 454 h 454"/>
                <a:gd name="T18" fmla="*/ 926 w 926"/>
                <a:gd name="T1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6" h="454">
                  <a:moveTo>
                    <a:pt x="9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35"/>
                    <a:pt x="20" y="303"/>
                    <a:pt x="20" y="303"/>
                  </a:cubicBezTo>
                  <a:cubicBezTo>
                    <a:pt x="32" y="344"/>
                    <a:pt x="68" y="361"/>
                    <a:pt x="81" y="362"/>
                  </a:cubicBezTo>
                  <a:cubicBezTo>
                    <a:pt x="103" y="367"/>
                    <a:pt x="127" y="354"/>
                    <a:pt x="136" y="349"/>
                  </a:cubicBezTo>
                  <a:cubicBezTo>
                    <a:pt x="152" y="340"/>
                    <a:pt x="171" y="336"/>
                    <a:pt x="191" y="336"/>
                  </a:cubicBezTo>
                  <a:cubicBezTo>
                    <a:pt x="256" y="336"/>
                    <a:pt x="309" y="389"/>
                    <a:pt x="309" y="454"/>
                  </a:cubicBezTo>
                  <a:cubicBezTo>
                    <a:pt x="926" y="454"/>
                    <a:pt x="926" y="454"/>
                    <a:pt x="926" y="45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invGray">
            <a:xfrm>
              <a:off x="3987460" y="4903442"/>
              <a:ext cx="2947290" cy="1437308"/>
            </a:xfrm>
            <a:custGeom>
              <a:avLst/>
              <a:gdLst>
                <a:gd name="T0" fmla="*/ 310 w 927"/>
                <a:gd name="T1" fmla="*/ 0 h 452"/>
                <a:gd name="T2" fmla="*/ 192 w 927"/>
                <a:gd name="T3" fmla="*/ 119 h 452"/>
                <a:gd name="T4" fmla="*/ 137 w 927"/>
                <a:gd name="T5" fmla="*/ 105 h 452"/>
                <a:gd name="T6" fmla="*/ 82 w 927"/>
                <a:gd name="T7" fmla="*/ 91 h 452"/>
                <a:gd name="T8" fmla="*/ 21 w 927"/>
                <a:gd name="T9" fmla="*/ 151 h 452"/>
                <a:gd name="T10" fmla="*/ 0 w 927"/>
                <a:gd name="T11" fmla="*/ 303 h 452"/>
                <a:gd name="T12" fmla="*/ 1 w 927"/>
                <a:gd name="T13" fmla="*/ 452 h 452"/>
                <a:gd name="T14" fmla="*/ 927 w 927"/>
                <a:gd name="T15" fmla="*/ 452 h 452"/>
                <a:gd name="T16" fmla="*/ 927 w 927"/>
                <a:gd name="T17" fmla="*/ 0 h 452"/>
                <a:gd name="T18" fmla="*/ 310 w 927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7" h="452">
                  <a:moveTo>
                    <a:pt x="310" y="0"/>
                  </a:moveTo>
                  <a:cubicBezTo>
                    <a:pt x="310" y="66"/>
                    <a:pt x="257" y="119"/>
                    <a:pt x="192" y="119"/>
                  </a:cubicBezTo>
                  <a:cubicBezTo>
                    <a:pt x="172" y="119"/>
                    <a:pt x="153" y="113"/>
                    <a:pt x="137" y="105"/>
                  </a:cubicBezTo>
                  <a:cubicBezTo>
                    <a:pt x="128" y="100"/>
                    <a:pt x="104" y="87"/>
                    <a:pt x="82" y="91"/>
                  </a:cubicBezTo>
                  <a:cubicBezTo>
                    <a:pt x="69" y="93"/>
                    <a:pt x="33" y="110"/>
                    <a:pt x="21" y="151"/>
                  </a:cubicBezTo>
                  <a:cubicBezTo>
                    <a:pt x="21" y="151"/>
                    <a:pt x="0" y="219"/>
                    <a:pt x="0" y="303"/>
                  </a:cubicBezTo>
                  <a:cubicBezTo>
                    <a:pt x="1" y="452"/>
                    <a:pt x="1" y="452"/>
                    <a:pt x="1" y="452"/>
                  </a:cubicBezTo>
                  <a:cubicBezTo>
                    <a:pt x="927" y="452"/>
                    <a:pt x="927" y="452"/>
                    <a:pt x="927" y="452"/>
                  </a:cubicBezTo>
                  <a:cubicBezTo>
                    <a:pt x="927" y="0"/>
                    <a:pt x="927" y="0"/>
                    <a:pt x="927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 bwMode="invGray">
          <a:xfrm>
            <a:off x="3437831" y="1498447"/>
            <a:ext cx="5760001" cy="2880000"/>
            <a:chOff x="1174750" y="3460750"/>
            <a:chExt cx="5760001" cy="2880000"/>
          </a:xfrm>
          <a:scene3d>
            <a:camera prst="perspectiveRelaxed"/>
            <a:lightRig rig="threePt" dir="t"/>
          </a:scene3d>
        </p:grpSpPr>
        <p:sp>
          <p:nvSpPr>
            <p:cNvPr id="47" name="Freeform 8"/>
            <p:cNvSpPr>
              <a:spLocks/>
            </p:cNvSpPr>
            <p:nvPr/>
          </p:nvSpPr>
          <p:spPr bwMode="invGray">
            <a:xfrm>
              <a:off x="1174750" y="3460750"/>
              <a:ext cx="3799178" cy="2880000"/>
            </a:xfrm>
            <a:custGeom>
              <a:avLst/>
              <a:gdLst>
                <a:gd name="T0" fmla="*/ 1077 w 1195"/>
                <a:gd name="T1" fmla="*/ 336 h 906"/>
                <a:gd name="T2" fmla="*/ 1022 w 1195"/>
                <a:gd name="T3" fmla="*/ 349 h 906"/>
                <a:gd name="T4" fmla="*/ 967 w 1195"/>
                <a:gd name="T5" fmla="*/ 362 h 906"/>
                <a:gd name="T6" fmla="*/ 906 w 1195"/>
                <a:gd name="T7" fmla="*/ 303 h 906"/>
                <a:gd name="T8" fmla="*/ 886 w 1195"/>
                <a:gd name="T9" fmla="*/ 152 h 906"/>
                <a:gd name="T10" fmla="*/ 886 w 1195"/>
                <a:gd name="T11" fmla="*/ 0 h 906"/>
                <a:gd name="T12" fmla="*/ 0 w 1195"/>
                <a:gd name="T13" fmla="*/ 0 h 906"/>
                <a:gd name="T14" fmla="*/ 0 w 1195"/>
                <a:gd name="T15" fmla="*/ 906 h 906"/>
                <a:gd name="T16" fmla="*/ 886 w 1195"/>
                <a:gd name="T17" fmla="*/ 906 h 906"/>
                <a:gd name="T18" fmla="*/ 885 w 1195"/>
                <a:gd name="T19" fmla="*/ 757 h 906"/>
                <a:gd name="T20" fmla="*/ 906 w 1195"/>
                <a:gd name="T21" fmla="*/ 605 h 906"/>
                <a:gd name="T22" fmla="*/ 967 w 1195"/>
                <a:gd name="T23" fmla="*/ 545 h 906"/>
                <a:gd name="T24" fmla="*/ 1022 w 1195"/>
                <a:gd name="T25" fmla="*/ 559 h 906"/>
                <a:gd name="T26" fmla="*/ 1077 w 1195"/>
                <a:gd name="T27" fmla="*/ 573 h 906"/>
                <a:gd name="T28" fmla="*/ 1195 w 1195"/>
                <a:gd name="T29" fmla="*/ 454 h 906"/>
                <a:gd name="T30" fmla="*/ 1077 w 1195"/>
                <a:gd name="T31" fmla="*/ 33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5" h="906">
                  <a:moveTo>
                    <a:pt x="1077" y="336"/>
                  </a:moveTo>
                  <a:cubicBezTo>
                    <a:pt x="1057" y="336"/>
                    <a:pt x="1038" y="340"/>
                    <a:pt x="1022" y="349"/>
                  </a:cubicBezTo>
                  <a:cubicBezTo>
                    <a:pt x="1013" y="354"/>
                    <a:pt x="989" y="367"/>
                    <a:pt x="967" y="362"/>
                  </a:cubicBezTo>
                  <a:cubicBezTo>
                    <a:pt x="954" y="361"/>
                    <a:pt x="918" y="344"/>
                    <a:pt x="906" y="303"/>
                  </a:cubicBezTo>
                  <a:cubicBezTo>
                    <a:pt x="906" y="303"/>
                    <a:pt x="886" y="235"/>
                    <a:pt x="886" y="15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886" y="906"/>
                    <a:pt x="886" y="906"/>
                    <a:pt x="886" y="906"/>
                  </a:cubicBezTo>
                  <a:cubicBezTo>
                    <a:pt x="885" y="757"/>
                    <a:pt x="885" y="757"/>
                    <a:pt x="885" y="757"/>
                  </a:cubicBezTo>
                  <a:cubicBezTo>
                    <a:pt x="885" y="673"/>
                    <a:pt x="906" y="605"/>
                    <a:pt x="906" y="605"/>
                  </a:cubicBezTo>
                  <a:cubicBezTo>
                    <a:pt x="918" y="564"/>
                    <a:pt x="954" y="547"/>
                    <a:pt x="967" y="545"/>
                  </a:cubicBezTo>
                  <a:cubicBezTo>
                    <a:pt x="989" y="541"/>
                    <a:pt x="1013" y="554"/>
                    <a:pt x="1022" y="559"/>
                  </a:cubicBezTo>
                  <a:cubicBezTo>
                    <a:pt x="1038" y="567"/>
                    <a:pt x="1057" y="573"/>
                    <a:pt x="1077" y="573"/>
                  </a:cubicBezTo>
                  <a:cubicBezTo>
                    <a:pt x="1142" y="573"/>
                    <a:pt x="1195" y="520"/>
                    <a:pt x="1195" y="454"/>
                  </a:cubicBezTo>
                  <a:cubicBezTo>
                    <a:pt x="1195" y="389"/>
                    <a:pt x="1142" y="336"/>
                    <a:pt x="1077" y="336"/>
                  </a:cubicBez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T w="25400" h="25400"/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invGray">
            <a:xfrm>
              <a:off x="3991498" y="3460750"/>
              <a:ext cx="2943253" cy="1442692"/>
            </a:xfrm>
            <a:custGeom>
              <a:avLst/>
              <a:gdLst>
                <a:gd name="T0" fmla="*/ 926 w 926"/>
                <a:gd name="T1" fmla="*/ 0 h 454"/>
                <a:gd name="T2" fmla="*/ 0 w 926"/>
                <a:gd name="T3" fmla="*/ 0 h 454"/>
                <a:gd name="T4" fmla="*/ 0 w 926"/>
                <a:gd name="T5" fmla="*/ 152 h 454"/>
                <a:gd name="T6" fmla="*/ 20 w 926"/>
                <a:gd name="T7" fmla="*/ 303 h 454"/>
                <a:gd name="T8" fmla="*/ 81 w 926"/>
                <a:gd name="T9" fmla="*/ 362 h 454"/>
                <a:gd name="T10" fmla="*/ 136 w 926"/>
                <a:gd name="T11" fmla="*/ 349 h 454"/>
                <a:gd name="T12" fmla="*/ 191 w 926"/>
                <a:gd name="T13" fmla="*/ 336 h 454"/>
                <a:gd name="T14" fmla="*/ 309 w 926"/>
                <a:gd name="T15" fmla="*/ 454 h 454"/>
                <a:gd name="T16" fmla="*/ 926 w 926"/>
                <a:gd name="T17" fmla="*/ 454 h 454"/>
                <a:gd name="T18" fmla="*/ 926 w 926"/>
                <a:gd name="T1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6" h="454">
                  <a:moveTo>
                    <a:pt x="9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35"/>
                    <a:pt x="20" y="303"/>
                    <a:pt x="20" y="303"/>
                  </a:cubicBezTo>
                  <a:cubicBezTo>
                    <a:pt x="32" y="344"/>
                    <a:pt x="68" y="361"/>
                    <a:pt x="81" y="362"/>
                  </a:cubicBezTo>
                  <a:cubicBezTo>
                    <a:pt x="103" y="367"/>
                    <a:pt x="127" y="354"/>
                    <a:pt x="136" y="349"/>
                  </a:cubicBezTo>
                  <a:cubicBezTo>
                    <a:pt x="152" y="340"/>
                    <a:pt x="171" y="336"/>
                    <a:pt x="191" y="336"/>
                  </a:cubicBezTo>
                  <a:cubicBezTo>
                    <a:pt x="256" y="336"/>
                    <a:pt x="309" y="389"/>
                    <a:pt x="309" y="454"/>
                  </a:cubicBezTo>
                  <a:cubicBezTo>
                    <a:pt x="926" y="454"/>
                    <a:pt x="926" y="454"/>
                    <a:pt x="926" y="45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invGray">
            <a:xfrm>
              <a:off x="3987460" y="4903442"/>
              <a:ext cx="2947290" cy="1437308"/>
            </a:xfrm>
            <a:custGeom>
              <a:avLst/>
              <a:gdLst>
                <a:gd name="T0" fmla="*/ 310 w 927"/>
                <a:gd name="T1" fmla="*/ 0 h 452"/>
                <a:gd name="T2" fmla="*/ 192 w 927"/>
                <a:gd name="T3" fmla="*/ 119 h 452"/>
                <a:gd name="T4" fmla="*/ 137 w 927"/>
                <a:gd name="T5" fmla="*/ 105 h 452"/>
                <a:gd name="T6" fmla="*/ 82 w 927"/>
                <a:gd name="T7" fmla="*/ 91 h 452"/>
                <a:gd name="T8" fmla="*/ 21 w 927"/>
                <a:gd name="T9" fmla="*/ 151 h 452"/>
                <a:gd name="T10" fmla="*/ 0 w 927"/>
                <a:gd name="T11" fmla="*/ 303 h 452"/>
                <a:gd name="T12" fmla="*/ 1 w 927"/>
                <a:gd name="T13" fmla="*/ 452 h 452"/>
                <a:gd name="T14" fmla="*/ 927 w 927"/>
                <a:gd name="T15" fmla="*/ 452 h 452"/>
                <a:gd name="T16" fmla="*/ 927 w 927"/>
                <a:gd name="T17" fmla="*/ 0 h 452"/>
                <a:gd name="T18" fmla="*/ 310 w 927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7" h="452">
                  <a:moveTo>
                    <a:pt x="310" y="0"/>
                  </a:moveTo>
                  <a:cubicBezTo>
                    <a:pt x="310" y="66"/>
                    <a:pt x="257" y="119"/>
                    <a:pt x="192" y="119"/>
                  </a:cubicBezTo>
                  <a:cubicBezTo>
                    <a:pt x="172" y="119"/>
                    <a:pt x="153" y="113"/>
                    <a:pt x="137" y="105"/>
                  </a:cubicBezTo>
                  <a:cubicBezTo>
                    <a:pt x="128" y="100"/>
                    <a:pt x="104" y="87"/>
                    <a:pt x="82" y="91"/>
                  </a:cubicBezTo>
                  <a:cubicBezTo>
                    <a:pt x="69" y="93"/>
                    <a:pt x="33" y="110"/>
                    <a:pt x="21" y="151"/>
                  </a:cubicBezTo>
                  <a:cubicBezTo>
                    <a:pt x="21" y="151"/>
                    <a:pt x="0" y="219"/>
                    <a:pt x="0" y="303"/>
                  </a:cubicBezTo>
                  <a:cubicBezTo>
                    <a:pt x="1" y="452"/>
                    <a:pt x="1" y="452"/>
                    <a:pt x="1" y="452"/>
                  </a:cubicBezTo>
                  <a:cubicBezTo>
                    <a:pt x="927" y="452"/>
                    <a:pt x="927" y="452"/>
                    <a:pt x="927" y="452"/>
                  </a:cubicBezTo>
                  <a:cubicBezTo>
                    <a:pt x="927" y="0"/>
                    <a:pt x="927" y="0"/>
                    <a:pt x="927" y="0"/>
                  </a:cubicBezTo>
                  <a:lnTo>
                    <a:pt x="3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AFAFAF"/>
                </a:gs>
              </a:gsLst>
              <a:lin ang="0" scaled="1"/>
              <a:tileRect/>
            </a:gradFill>
            <a:ln w="9" cap="flat">
              <a:noFill/>
              <a:prstDash val="solid"/>
              <a:miter lim="800000"/>
              <a:headEnd/>
              <a:tailEnd/>
            </a:ln>
            <a:sp3d extrusionH="279400" prstMaterial="matte"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</p:grpSp>
      <p:grpSp>
        <p:nvGrpSpPr>
          <p:cNvPr id="56" name="Gruppieren 55"/>
          <p:cNvGrpSpPr/>
          <p:nvPr/>
        </p:nvGrpSpPr>
        <p:grpSpPr bwMode="invGray">
          <a:xfrm>
            <a:off x="3437831" y="1498447"/>
            <a:ext cx="5760001" cy="2880000"/>
            <a:chOff x="1174750" y="3460750"/>
            <a:chExt cx="5760001" cy="2880000"/>
          </a:xfrm>
          <a:scene3d>
            <a:camera prst="perspectiveRelaxed"/>
            <a:lightRig rig="threePt" dir="t"/>
          </a:scene3d>
        </p:grpSpPr>
        <p:sp>
          <p:nvSpPr>
            <p:cNvPr id="57" name="Freeform 8"/>
            <p:cNvSpPr>
              <a:spLocks/>
            </p:cNvSpPr>
            <p:nvPr/>
          </p:nvSpPr>
          <p:spPr bwMode="invGray">
            <a:xfrm>
              <a:off x="1174750" y="3460750"/>
              <a:ext cx="3799178" cy="2880000"/>
            </a:xfrm>
            <a:custGeom>
              <a:avLst/>
              <a:gdLst>
                <a:gd name="T0" fmla="*/ 1077 w 1195"/>
                <a:gd name="T1" fmla="*/ 336 h 906"/>
                <a:gd name="T2" fmla="*/ 1022 w 1195"/>
                <a:gd name="T3" fmla="*/ 349 h 906"/>
                <a:gd name="T4" fmla="*/ 967 w 1195"/>
                <a:gd name="T5" fmla="*/ 362 h 906"/>
                <a:gd name="T6" fmla="*/ 906 w 1195"/>
                <a:gd name="T7" fmla="*/ 303 h 906"/>
                <a:gd name="T8" fmla="*/ 886 w 1195"/>
                <a:gd name="T9" fmla="*/ 152 h 906"/>
                <a:gd name="T10" fmla="*/ 886 w 1195"/>
                <a:gd name="T11" fmla="*/ 0 h 906"/>
                <a:gd name="T12" fmla="*/ 0 w 1195"/>
                <a:gd name="T13" fmla="*/ 0 h 906"/>
                <a:gd name="T14" fmla="*/ 0 w 1195"/>
                <a:gd name="T15" fmla="*/ 906 h 906"/>
                <a:gd name="T16" fmla="*/ 886 w 1195"/>
                <a:gd name="T17" fmla="*/ 906 h 906"/>
                <a:gd name="T18" fmla="*/ 885 w 1195"/>
                <a:gd name="T19" fmla="*/ 757 h 906"/>
                <a:gd name="T20" fmla="*/ 906 w 1195"/>
                <a:gd name="T21" fmla="*/ 605 h 906"/>
                <a:gd name="T22" fmla="*/ 967 w 1195"/>
                <a:gd name="T23" fmla="*/ 545 h 906"/>
                <a:gd name="T24" fmla="*/ 1022 w 1195"/>
                <a:gd name="T25" fmla="*/ 559 h 906"/>
                <a:gd name="T26" fmla="*/ 1077 w 1195"/>
                <a:gd name="T27" fmla="*/ 573 h 906"/>
                <a:gd name="T28" fmla="*/ 1195 w 1195"/>
                <a:gd name="T29" fmla="*/ 454 h 906"/>
                <a:gd name="T30" fmla="*/ 1077 w 1195"/>
                <a:gd name="T31" fmla="*/ 33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5" h="906">
                  <a:moveTo>
                    <a:pt x="1077" y="336"/>
                  </a:moveTo>
                  <a:cubicBezTo>
                    <a:pt x="1057" y="336"/>
                    <a:pt x="1038" y="340"/>
                    <a:pt x="1022" y="349"/>
                  </a:cubicBezTo>
                  <a:cubicBezTo>
                    <a:pt x="1013" y="354"/>
                    <a:pt x="989" y="367"/>
                    <a:pt x="967" y="362"/>
                  </a:cubicBezTo>
                  <a:cubicBezTo>
                    <a:pt x="954" y="361"/>
                    <a:pt x="918" y="344"/>
                    <a:pt x="906" y="303"/>
                  </a:cubicBezTo>
                  <a:cubicBezTo>
                    <a:pt x="906" y="303"/>
                    <a:pt x="886" y="235"/>
                    <a:pt x="886" y="15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886" y="906"/>
                    <a:pt x="886" y="906"/>
                    <a:pt x="886" y="906"/>
                  </a:cubicBezTo>
                  <a:cubicBezTo>
                    <a:pt x="885" y="757"/>
                    <a:pt x="885" y="757"/>
                    <a:pt x="885" y="757"/>
                  </a:cubicBezTo>
                  <a:cubicBezTo>
                    <a:pt x="885" y="673"/>
                    <a:pt x="906" y="605"/>
                    <a:pt x="906" y="605"/>
                  </a:cubicBezTo>
                  <a:cubicBezTo>
                    <a:pt x="918" y="564"/>
                    <a:pt x="954" y="547"/>
                    <a:pt x="967" y="545"/>
                  </a:cubicBezTo>
                  <a:cubicBezTo>
                    <a:pt x="989" y="541"/>
                    <a:pt x="1013" y="554"/>
                    <a:pt x="1022" y="559"/>
                  </a:cubicBezTo>
                  <a:cubicBezTo>
                    <a:pt x="1038" y="567"/>
                    <a:pt x="1057" y="573"/>
                    <a:pt x="1077" y="573"/>
                  </a:cubicBezTo>
                  <a:cubicBezTo>
                    <a:pt x="1142" y="573"/>
                    <a:pt x="1195" y="520"/>
                    <a:pt x="1195" y="454"/>
                  </a:cubicBezTo>
                  <a:cubicBezTo>
                    <a:pt x="1195" y="389"/>
                    <a:pt x="1142" y="336"/>
                    <a:pt x="1077" y="336"/>
                  </a:cubicBez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T w="25400" h="25400"/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invGray">
            <a:xfrm>
              <a:off x="3991498" y="3460750"/>
              <a:ext cx="2943253" cy="1442692"/>
            </a:xfrm>
            <a:custGeom>
              <a:avLst/>
              <a:gdLst>
                <a:gd name="T0" fmla="*/ 926 w 926"/>
                <a:gd name="T1" fmla="*/ 0 h 454"/>
                <a:gd name="T2" fmla="*/ 0 w 926"/>
                <a:gd name="T3" fmla="*/ 0 h 454"/>
                <a:gd name="T4" fmla="*/ 0 w 926"/>
                <a:gd name="T5" fmla="*/ 152 h 454"/>
                <a:gd name="T6" fmla="*/ 20 w 926"/>
                <a:gd name="T7" fmla="*/ 303 h 454"/>
                <a:gd name="T8" fmla="*/ 81 w 926"/>
                <a:gd name="T9" fmla="*/ 362 h 454"/>
                <a:gd name="T10" fmla="*/ 136 w 926"/>
                <a:gd name="T11" fmla="*/ 349 h 454"/>
                <a:gd name="T12" fmla="*/ 191 w 926"/>
                <a:gd name="T13" fmla="*/ 336 h 454"/>
                <a:gd name="T14" fmla="*/ 309 w 926"/>
                <a:gd name="T15" fmla="*/ 454 h 454"/>
                <a:gd name="T16" fmla="*/ 926 w 926"/>
                <a:gd name="T17" fmla="*/ 454 h 454"/>
                <a:gd name="T18" fmla="*/ 926 w 926"/>
                <a:gd name="T1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6" h="454">
                  <a:moveTo>
                    <a:pt x="9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35"/>
                    <a:pt x="20" y="303"/>
                    <a:pt x="20" y="303"/>
                  </a:cubicBezTo>
                  <a:cubicBezTo>
                    <a:pt x="32" y="344"/>
                    <a:pt x="68" y="361"/>
                    <a:pt x="81" y="362"/>
                  </a:cubicBezTo>
                  <a:cubicBezTo>
                    <a:pt x="103" y="367"/>
                    <a:pt x="127" y="354"/>
                    <a:pt x="136" y="349"/>
                  </a:cubicBezTo>
                  <a:cubicBezTo>
                    <a:pt x="152" y="340"/>
                    <a:pt x="171" y="336"/>
                    <a:pt x="191" y="336"/>
                  </a:cubicBezTo>
                  <a:cubicBezTo>
                    <a:pt x="256" y="336"/>
                    <a:pt x="309" y="389"/>
                    <a:pt x="309" y="454"/>
                  </a:cubicBezTo>
                  <a:cubicBezTo>
                    <a:pt x="926" y="454"/>
                    <a:pt x="926" y="454"/>
                    <a:pt x="926" y="45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invGray">
            <a:xfrm>
              <a:off x="3987460" y="4903442"/>
              <a:ext cx="2947290" cy="1437308"/>
            </a:xfrm>
            <a:custGeom>
              <a:avLst/>
              <a:gdLst>
                <a:gd name="T0" fmla="*/ 310 w 927"/>
                <a:gd name="T1" fmla="*/ 0 h 452"/>
                <a:gd name="T2" fmla="*/ 192 w 927"/>
                <a:gd name="T3" fmla="*/ 119 h 452"/>
                <a:gd name="T4" fmla="*/ 137 w 927"/>
                <a:gd name="T5" fmla="*/ 105 h 452"/>
                <a:gd name="T6" fmla="*/ 82 w 927"/>
                <a:gd name="T7" fmla="*/ 91 h 452"/>
                <a:gd name="T8" fmla="*/ 21 w 927"/>
                <a:gd name="T9" fmla="*/ 151 h 452"/>
                <a:gd name="T10" fmla="*/ 0 w 927"/>
                <a:gd name="T11" fmla="*/ 303 h 452"/>
                <a:gd name="T12" fmla="*/ 1 w 927"/>
                <a:gd name="T13" fmla="*/ 452 h 452"/>
                <a:gd name="T14" fmla="*/ 927 w 927"/>
                <a:gd name="T15" fmla="*/ 452 h 452"/>
                <a:gd name="T16" fmla="*/ 927 w 927"/>
                <a:gd name="T17" fmla="*/ 0 h 452"/>
                <a:gd name="T18" fmla="*/ 310 w 927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7" h="452">
                  <a:moveTo>
                    <a:pt x="310" y="0"/>
                  </a:moveTo>
                  <a:cubicBezTo>
                    <a:pt x="310" y="66"/>
                    <a:pt x="257" y="119"/>
                    <a:pt x="192" y="119"/>
                  </a:cubicBezTo>
                  <a:cubicBezTo>
                    <a:pt x="172" y="119"/>
                    <a:pt x="153" y="113"/>
                    <a:pt x="137" y="105"/>
                  </a:cubicBezTo>
                  <a:cubicBezTo>
                    <a:pt x="128" y="100"/>
                    <a:pt x="104" y="87"/>
                    <a:pt x="82" y="91"/>
                  </a:cubicBezTo>
                  <a:cubicBezTo>
                    <a:pt x="69" y="93"/>
                    <a:pt x="33" y="110"/>
                    <a:pt x="21" y="151"/>
                  </a:cubicBezTo>
                  <a:cubicBezTo>
                    <a:pt x="21" y="151"/>
                    <a:pt x="0" y="219"/>
                    <a:pt x="0" y="303"/>
                  </a:cubicBezTo>
                  <a:cubicBezTo>
                    <a:pt x="1" y="452"/>
                    <a:pt x="1" y="452"/>
                    <a:pt x="1" y="452"/>
                  </a:cubicBezTo>
                  <a:cubicBezTo>
                    <a:pt x="927" y="452"/>
                    <a:pt x="927" y="452"/>
                    <a:pt x="927" y="452"/>
                  </a:cubicBezTo>
                  <a:cubicBezTo>
                    <a:pt x="927" y="0"/>
                    <a:pt x="927" y="0"/>
                    <a:pt x="927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79400" prstMaterial="matte"/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invGray">
            <a:xfrm>
              <a:off x="3991498" y="3460750"/>
              <a:ext cx="2943253" cy="2880000"/>
            </a:xfrm>
            <a:custGeom>
              <a:avLst/>
              <a:gdLst>
                <a:gd name="T0" fmla="*/ 0 w 926"/>
                <a:gd name="T1" fmla="*/ 0 h 906"/>
                <a:gd name="T2" fmla="*/ 0 w 926"/>
                <a:gd name="T3" fmla="*/ 151 h 906"/>
                <a:gd name="T4" fmla="*/ 20 w 926"/>
                <a:gd name="T5" fmla="*/ 303 h 906"/>
                <a:gd name="T6" fmla="*/ 81 w 926"/>
                <a:gd name="T7" fmla="*/ 362 h 906"/>
                <a:gd name="T8" fmla="*/ 136 w 926"/>
                <a:gd name="T9" fmla="*/ 349 h 906"/>
                <a:gd name="T10" fmla="*/ 191 w 926"/>
                <a:gd name="T11" fmla="*/ 335 h 906"/>
                <a:gd name="T12" fmla="*/ 309 w 926"/>
                <a:gd name="T13" fmla="*/ 453 h 906"/>
                <a:gd name="T14" fmla="*/ 191 w 926"/>
                <a:gd name="T15" fmla="*/ 572 h 906"/>
                <a:gd name="T16" fmla="*/ 136 w 926"/>
                <a:gd name="T17" fmla="*/ 558 h 906"/>
                <a:gd name="T18" fmla="*/ 81 w 926"/>
                <a:gd name="T19" fmla="*/ 544 h 906"/>
                <a:gd name="T20" fmla="*/ 20 w 926"/>
                <a:gd name="T21" fmla="*/ 605 h 906"/>
                <a:gd name="T22" fmla="*/ 0 w 926"/>
                <a:gd name="T23" fmla="*/ 756 h 906"/>
                <a:gd name="T24" fmla="*/ 0 w 926"/>
                <a:gd name="T25" fmla="*/ 906 h 906"/>
                <a:gd name="T26" fmla="*/ 926 w 926"/>
                <a:gd name="T27" fmla="*/ 906 h 906"/>
                <a:gd name="T28" fmla="*/ 926 w 926"/>
                <a:gd name="T29" fmla="*/ 0 h 906"/>
                <a:gd name="T30" fmla="*/ 0 w 926"/>
                <a:gd name="T31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6" h="906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235"/>
                    <a:pt x="20" y="303"/>
                    <a:pt x="20" y="303"/>
                  </a:cubicBezTo>
                  <a:cubicBezTo>
                    <a:pt x="32" y="343"/>
                    <a:pt x="68" y="360"/>
                    <a:pt x="81" y="362"/>
                  </a:cubicBezTo>
                  <a:cubicBezTo>
                    <a:pt x="103" y="366"/>
                    <a:pt x="127" y="354"/>
                    <a:pt x="136" y="349"/>
                  </a:cubicBezTo>
                  <a:cubicBezTo>
                    <a:pt x="153" y="340"/>
                    <a:pt x="171" y="335"/>
                    <a:pt x="191" y="335"/>
                  </a:cubicBezTo>
                  <a:cubicBezTo>
                    <a:pt x="256" y="335"/>
                    <a:pt x="309" y="388"/>
                    <a:pt x="309" y="453"/>
                  </a:cubicBezTo>
                  <a:cubicBezTo>
                    <a:pt x="309" y="519"/>
                    <a:pt x="256" y="572"/>
                    <a:pt x="191" y="572"/>
                  </a:cubicBezTo>
                  <a:cubicBezTo>
                    <a:pt x="171" y="572"/>
                    <a:pt x="153" y="566"/>
                    <a:pt x="136" y="558"/>
                  </a:cubicBezTo>
                  <a:cubicBezTo>
                    <a:pt x="127" y="553"/>
                    <a:pt x="103" y="540"/>
                    <a:pt x="81" y="544"/>
                  </a:cubicBezTo>
                  <a:cubicBezTo>
                    <a:pt x="68" y="547"/>
                    <a:pt x="32" y="564"/>
                    <a:pt x="20" y="605"/>
                  </a:cubicBezTo>
                  <a:cubicBezTo>
                    <a:pt x="20" y="605"/>
                    <a:pt x="0" y="672"/>
                    <a:pt x="0" y="756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926" y="906"/>
                    <a:pt x="926" y="906"/>
                    <a:pt x="926" y="906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8C8C8"/>
                </a:gs>
                <a:gs pos="100000">
                  <a:srgbClr val="C8C8C8"/>
                </a:gs>
              </a:gsLst>
              <a:lin ang="13500000" scaled="1"/>
              <a:tileRect/>
            </a:gradFill>
            <a:ln w="9" cap="flat">
              <a:noFill/>
              <a:prstDash val="solid"/>
              <a:miter lim="800000"/>
              <a:headEnd/>
              <a:tailEnd/>
            </a:ln>
            <a:sp3d extrusionH="12700" prstMaterial="clear">
              <a:bevelT w="25400" h="25400"/>
              <a:bevelB w="0" h="0"/>
            </a:sp3d>
          </p:spPr>
          <p:txBody>
            <a:bodyPr vert="horz" wrap="square" lIns="91440" tIns="216000" rIns="252000" bIns="45720" numCol="1" anchor="t" anchorCtr="0" compatLnSpc="1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28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87" name="Gruppieren 86"/>
          <p:cNvGrpSpPr/>
          <p:nvPr/>
        </p:nvGrpSpPr>
        <p:grpSpPr bwMode="gray">
          <a:xfrm>
            <a:off x="3437831" y="1498447"/>
            <a:ext cx="5760001" cy="2880000"/>
            <a:chOff x="1174750" y="3460750"/>
            <a:chExt cx="5760001" cy="2880000"/>
          </a:xfrm>
          <a:scene3d>
            <a:camera prst="perspectiveRelaxed"/>
            <a:lightRig rig="threePt" dir="t"/>
          </a:scene3d>
        </p:grpSpPr>
        <p:sp>
          <p:nvSpPr>
            <p:cNvPr id="88" name="Freeform 8"/>
            <p:cNvSpPr>
              <a:spLocks/>
            </p:cNvSpPr>
            <p:nvPr/>
          </p:nvSpPr>
          <p:spPr bwMode="gray">
            <a:xfrm>
              <a:off x="1174750" y="3460750"/>
              <a:ext cx="3799178" cy="2880000"/>
            </a:xfrm>
            <a:custGeom>
              <a:avLst/>
              <a:gdLst>
                <a:gd name="T0" fmla="*/ 1077 w 1195"/>
                <a:gd name="T1" fmla="*/ 336 h 906"/>
                <a:gd name="T2" fmla="*/ 1022 w 1195"/>
                <a:gd name="T3" fmla="*/ 349 h 906"/>
                <a:gd name="T4" fmla="*/ 967 w 1195"/>
                <a:gd name="T5" fmla="*/ 362 h 906"/>
                <a:gd name="T6" fmla="*/ 906 w 1195"/>
                <a:gd name="T7" fmla="*/ 303 h 906"/>
                <a:gd name="T8" fmla="*/ 886 w 1195"/>
                <a:gd name="T9" fmla="*/ 152 h 906"/>
                <a:gd name="T10" fmla="*/ 886 w 1195"/>
                <a:gd name="T11" fmla="*/ 0 h 906"/>
                <a:gd name="T12" fmla="*/ 0 w 1195"/>
                <a:gd name="T13" fmla="*/ 0 h 906"/>
                <a:gd name="T14" fmla="*/ 0 w 1195"/>
                <a:gd name="T15" fmla="*/ 906 h 906"/>
                <a:gd name="T16" fmla="*/ 886 w 1195"/>
                <a:gd name="T17" fmla="*/ 906 h 906"/>
                <a:gd name="T18" fmla="*/ 885 w 1195"/>
                <a:gd name="T19" fmla="*/ 757 h 906"/>
                <a:gd name="T20" fmla="*/ 906 w 1195"/>
                <a:gd name="T21" fmla="*/ 605 h 906"/>
                <a:gd name="T22" fmla="*/ 967 w 1195"/>
                <a:gd name="T23" fmla="*/ 545 h 906"/>
                <a:gd name="T24" fmla="*/ 1022 w 1195"/>
                <a:gd name="T25" fmla="*/ 559 h 906"/>
                <a:gd name="T26" fmla="*/ 1077 w 1195"/>
                <a:gd name="T27" fmla="*/ 573 h 906"/>
                <a:gd name="T28" fmla="*/ 1195 w 1195"/>
                <a:gd name="T29" fmla="*/ 454 h 906"/>
                <a:gd name="T30" fmla="*/ 1077 w 1195"/>
                <a:gd name="T31" fmla="*/ 33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5" h="906">
                  <a:moveTo>
                    <a:pt x="1077" y="336"/>
                  </a:moveTo>
                  <a:cubicBezTo>
                    <a:pt x="1057" y="336"/>
                    <a:pt x="1038" y="340"/>
                    <a:pt x="1022" y="349"/>
                  </a:cubicBezTo>
                  <a:cubicBezTo>
                    <a:pt x="1013" y="354"/>
                    <a:pt x="989" y="367"/>
                    <a:pt x="967" y="362"/>
                  </a:cubicBezTo>
                  <a:cubicBezTo>
                    <a:pt x="954" y="361"/>
                    <a:pt x="918" y="344"/>
                    <a:pt x="906" y="303"/>
                  </a:cubicBezTo>
                  <a:cubicBezTo>
                    <a:pt x="906" y="303"/>
                    <a:pt x="886" y="235"/>
                    <a:pt x="886" y="15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886" y="906"/>
                    <a:pt x="886" y="906"/>
                    <a:pt x="886" y="906"/>
                  </a:cubicBezTo>
                  <a:cubicBezTo>
                    <a:pt x="885" y="757"/>
                    <a:pt x="885" y="757"/>
                    <a:pt x="885" y="757"/>
                  </a:cubicBezTo>
                  <a:cubicBezTo>
                    <a:pt x="885" y="673"/>
                    <a:pt x="906" y="605"/>
                    <a:pt x="906" y="605"/>
                  </a:cubicBezTo>
                  <a:cubicBezTo>
                    <a:pt x="918" y="564"/>
                    <a:pt x="954" y="547"/>
                    <a:pt x="967" y="545"/>
                  </a:cubicBezTo>
                  <a:cubicBezTo>
                    <a:pt x="989" y="541"/>
                    <a:pt x="1013" y="554"/>
                    <a:pt x="1022" y="559"/>
                  </a:cubicBezTo>
                  <a:cubicBezTo>
                    <a:pt x="1038" y="567"/>
                    <a:pt x="1057" y="573"/>
                    <a:pt x="1077" y="573"/>
                  </a:cubicBezTo>
                  <a:cubicBezTo>
                    <a:pt x="1142" y="573"/>
                    <a:pt x="1195" y="520"/>
                    <a:pt x="1195" y="454"/>
                  </a:cubicBezTo>
                  <a:cubicBezTo>
                    <a:pt x="1195" y="389"/>
                    <a:pt x="1142" y="336"/>
                    <a:pt x="1077" y="336"/>
                  </a:cubicBez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T w="25400" h="25400"/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Bebas Neue" panose="020B0506020202020201" pitchFamily="34" charset="0"/>
                <a:cs typeface="Arial" charset="0"/>
              </a:endParaRPr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gray">
            <a:xfrm>
              <a:off x="3991498" y="3460750"/>
              <a:ext cx="2943253" cy="1442692"/>
            </a:xfrm>
            <a:custGeom>
              <a:avLst/>
              <a:gdLst>
                <a:gd name="T0" fmla="*/ 926 w 926"/>
                <a:gd name="T1" fmla="*/ 0 h 454"/>
                <a:gd name="T2" fmla="*/ 0 w 926"/>
                <a:gd name="T3" fmla="*/ 0 h 454"/>
                <a:gd name="T4" fmla="*/ 0 w 926"/>
                <a:gd name="T5" fmla="*/ 152 h 454"/>
                <a:gd name="T6" fmla="*/ 20 w 926"/>
                <a:gd name="T7" fmla="*/ 303 h 454"/>
                <a:gd name="T8" fmla="*/ 81 w 926"/>
                <a:gd name="T9" fmla="*/ 362 h 454"/>
                <a:gd name="T10" fmla="*/ 136 w 926"/>
                <a:gd name="T11" fmla="*/ 349 h 454"/>
                <a:gd name="T12" fmla="*/ 191 w 926"/>
                <a:gd name="T13" fmla="*/ 336 h 454"/>
                <a:gd name="T14" fmla="*/ 309 w 926"/>
                <a:gd name="T15" fmla="*/ 454 h 454"/>
                <a:gd name="T16" fmla="*/ 926 w 926"/>
                <a:gd name="T17" fmla="*/ 454 h 454"/>
                <a:gd name="T18" fmla="*/ 926 w 926"/>
                <a:gd name="T1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6" h="454">
                  <a:moveTo>
                    <a:pt x="9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35"/>
                    <a:pt x="20" y="303"/>
                    <a:pt x="20" y="303"/>
                  </a:cubicBezTo>
                  <a:cubicBezTo>
                    <a:pt x="32" y="344"/>
                    <a:pt x="68" y="361"/>
                    <a:pt x="81" y="362"/>
                  </a:cubicBezTo>
                  <a:cubicBezTo>
                    <a:pt x="103" y="367"/>
                    <a:pt x="127" y="354"/>
                    <a:pt x="136" y="349"/>
                  </a:cubicBezTo>
                  <a:cubicBezTo>
                    <a:pt x="152" y="340"/>
                    <a:pt x="171" y="336"/>
                    <a:pt x="191" y="336"/>
                  </a:cubicBezTo>
                  <a:cubicBezTo>
                    <a:pt x="256" y="336"/>
                    <a:pt x="309" y="389"/>
                    <a:pt x="309" y="454"/>
                  </a:cubicBezTo>
                  <a:cubicBezTo>
                    <a:pt x="926" y="454"/>
                    <a:pt x="926" y="454"/>
                    <a:pt x="926" y="45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Bebas Neue" panose="020B0506020202020201" pitchFamily="34" charset="0"/>
                <a:cs typeface="Arial" charset="0"/>
              </a:endParaRPr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gray">
            <a:xfrm>
              <a:off x="3987460" y="4903442"/>
              <a:ext cx="2947290" cy="1437308"/>
            </a:xfrm>
            <a:custGeom>
              <a:avLst/>
              <a:gdLst>
                <a:gd name="T0" fmla="*/ 310 w 927"/>
                <a:gd name="T1" fmla="*/ 0 h 452"/>
                <a:gd name="T2" fmla="*/ 192 w 927"/>
                <a:gd name="T3" fmla="*/ 119 h 452"/>
                <a:gd name="T4" fmla="*/ 137 w 927"/>
                <a:gd name="T5" fmla="*/ 105 h 452"/>
                <a:gd name="T6" fmla="*/ 82 w 927"/>
                <a:gd name="T7" fmla="*/ 91 h 452"/>
                <a:gd name="T8" fmla="*/ 21 w 927"/>
                <a:gd name="T9" fmla="*/ 151 h 452"/>
                <a:gd name="T10" fmla="*/ 0 w 927"/>
                <a:gd name="T11" fmla="*/ 303 h 452"/>
                <a:gd name="T12" fmla="*/ 1 w 927"/>
                <a:gd name="T13" fmla="*/ 452 h 452"/>
                <a:gd name="T14" fmla="*/ 927 w 927"/>
                <a:gd name="T15" fmla="*/ 452 h 452"/>
                <a:gd name="T16" fmla="*/ 927 w 927"/>
                <a:gd name="T17" fmla="*/ 0 h 452"/>
                <a:gd name="T18" fmla="*/ 310 w 927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7" h="452">
                  <a:moveTo>
                    <a:pt x="310" y="0"/>
                  </a:moveTo>
                  <a:cubicBezTo>
                    <a:pt x="310" y="66"/>
                    <a:pt x="257" y="119"/>
                    <a:pt x="192" y="119"/>
                  </a:cubicBezTo>
                  <a:cubicBezTo>
                    <a:pt x="172" y="119"/>
                    <a:pt x="153" y="113"/>
                    <a:pt x="137" y="105"/>
                  </a:cubicBezTo>
                  <a:cubicBezTo>
                    <a:pt x="128" y="100"/>
                    <a:pt x="104" y="87"/>
                    <a:pt x="82" y="91"/>
                  </a:cubicBezTo>
                  <a:cubicBezTo>
                    <a:pt x="69" y="93"/>
                    <a:pt x="33" y="110"/>
                    <a:pt x="21" y="151"/>
                  </a:cubicBezTo>
                  <a:cubicBezTo>
                    <a:pt x="21" y="151"/>
                    <a:pt x="0" y="219"/>
                    <a:pt x="0" y="303"/>
                  </a:cubicBezTo>
                  <a:cubicBezTo>
                    <a:pt x="1" y="452"/>
                    <a:pt x="1" y="452"/>
                    <a:pt x="1" y="452"/>
                  </a:cubicBezTo>
                  <a:cubicBezTo>
                    <a:pt x="927" y="452"/>
                    <a:pt x="927" y="452"/>
                    <a:pt x="927" y="452"/>
                  </a:cubicBezTo>
                  <a:cubicBezTo>
                    <a:pt x="927" y="0"/>
                    <a:pt x="927" y="0"/>
                    <a:pt x="927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79400" prstMaterial="matte"/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Bebas Neue" panose="020B0506020202020201" pitchFamily="34" charset="0"/>
                <a:cs typeface="Arial" charset="0"/>
              </a:endParaRPr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gray">
            <a:xfrm>
              <a:off x="3991498" y="3460750"/>
              <a:ext cx="2943253" cy="2880000"/>
            </a:xfrm>
            <a:custGeom>
              <a:avLst/>
              <a:gdLst>
                <a:gd name="T0" fmla="*/ 0 w 926"/>
                <a:gd name="T1" fmla="*/ 0 h 906"/>
                <a:gd name="T2" fmla="*/ 0 w 926"/>
                <a:gd name="T3" fmla="*/ 151 h 906"/>
                <a:gd name="T4" fmla="*/ 20 w 926"/>
                <a:gd name="T5" fmla="*/ 303 h 906"/>
                <a:gd name="T6" fmla="*/ 81 w 926"/>
                <a:gd name="T7" fmla="*/ 362 h 906"/>
                <a:gd name="T8" fmla="*/ 136 w 926"/>
                <a:gd name="T9" fmla="*/ 349 h 906"/>
                <a:gd name="T10" fmla="*/ 191 w 926"/>
                <a:gd name="T11" fmla="*/ 335 h 906"/>
                <a:gd name="T12" fmla="*/ 309 w 926"/>
                <a:gd name="T13" fmla="*/ 453 h 906"/>
                <a:gd name="T14" fmla="*/ 191 w 926"/>
                <a:gd name="T15" fmla="*/ 572 h 906"/>
                <a:gd name="T16" fmla="*/ 136 w 926"/>
                <a:gd name="T17" fmla="*/ 558 h 906"/>
                <a:gd name="T18" fmla="*/ 81 w 926"/>
                <a:gd name="T19" fmla="*/ 544 h 906"/>
                <a:gd name="T20" fmla="*/ 20 w 926"/>
                <a:gd name="T21" fmla="*/ 605 h 906"/>
                <a:gd name="T22" fmla="*/ 0 w 926"/>
                <a:gd name="T23" fmla="*/ 756 h 906"/>
                <a:gd name="T24" fmla="*/ 0 w 926"/>
                <a:gd name="T25" fmla="*/ 906 h 906"/>
                <a:gd name="T26" fmla="*/ 926 w 926"/>
                <a:gd name="T27" fmla="*/ 906 h 906"/>
                <a:gd name="T28" fmla="*/ 926 w 926"/>
                <a:gd name="T29" fmla="*/ 0 h 906"/>
                <a:gd name="T30" fmla="*/ 0 w 926"/>
                <a:gd name="T31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6" h="906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235"/>
                    <a:pt x="20" y="303"/>
                    <a:pt x="20" y="303"/>
                  </a:cubicBezTo>
                  <a:cubicBezTo>
                    <a:pt x="32" y="343"/>
                    <a:pt x="68" y="360"/>
                    <a:pt x="81" y="362"/>
                  </a:cubicBezTo>
                  <a:cubicBezTo>
                    <a:pt x="103" y="366"/>
                    <a:pt x="127" y="354"/>
                    <a:pt x="136" y="349"/>
                  </a:cubicBezTo>
                  <a:cubicBezTo>
                    <a:pt x="153" y="340"/>
                    <a:pt x="171" y="335"/>
                    <a:pt x="191" y="335"/>
                  </a:cubicBezTo>
                  <a:cubicBezTo>
                    <a:pt x="256" y="335"/>
                    <a:pt x="309" y="388"/>
                    <a:pt x="309" y="453"/>
                  </a:cubicBezTo>
                  <a:cubicBezTo>
                    <a:pt x="309" y="519"/>
                    <a:pt x="256" y="572"/>
                    <a:pt x="191" y="572"/>
                  </a:cubicBezTo>
                  <a:cubicBezTo>
                    <a:pt x="171" y="572"/>
                    <a:pt x="153" y="566"/>
                    <a:pt x="136" y="558"/>
                  </a:cubicBezTo>
                  <a:cubicBezTo>
                    <a:pt x="127" y="553"/>
                    <a:pt x="103" y="540"/>
                    <a:pt x="81" y="544"/>
                  </a:cubicBezTo>
                  <a:cubicBezTo>
                    <a:pt x="68" y="547"/>
                    <a:pt x="32" y="564"/>
                    <a:pt x="20" y="605"/>
                  </a:cubicBezTo>
                  <a:cubicBezTo>
                    <a:pt x="20" y="605"/>
                    <a:pt x="0" y="672"/>
                    <a:pt x="0" y="756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926" y="906"/>
                    <a:pt x="926" y="906"/>
                    <a:pt x="926" y="906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prstMaterial="clear">
              <a:bevelT w="0" h="0"/>
              <a:bevelB w="0" h="0"/>
            </a:sp3d>
          </p:spPr>
          <p:txBody>
            <a:bodyPr vert="horz" wrap="square" lIns="91440" tIns="216000" rIns="252000" bIns="45720" numCol="1" anchor="t" anchorCtr="0" compatLnSpc="1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3600" dirty="0">
                  <a:solidFill>
                    <a:srgbClr val="000000"/>
                  </a:solidFill>
                  <a:latin typeface="Bebas Neue" panose="020B0506020202020201" pitchFamily="34" charset="0"/>
                </a:rPr>
                <a:t>VALOR DE NO MERCADO</a:t>
              </a:r>
            </a:p>
          </p:txBody>
        </p:sp>
      </p:grpSp>
      <p:grpSp>
        <p:nvGrpSpPr>
          <p:cNvPr id="83" name="Gruppieren 82"/>
          <p:cNvGrpSpPr/>
          <p:nvPr/>
        </p:nvGrpSpPr>
        <p:grpSpPr bwMode="invGray">
          <a:xfrm>
            <a:off x="3437830" y="1498447"/>
            <a:ext cx="5760000" cy="2880000"/>
            <a:chOff x="1174750" y="3460750"/>
            <a:chExt cx="5760000" cy="2880000"/>
          </a:xfrm>
          <a:scene3d>
            <a:camera prst="perspectiveRelaxed"/>
            <a:lightRig rig="threePt" dir="t"/>
          </a:scene3d>
        </p:grpSpPr>
        <p:sp>
          <p:nvSpPr>
            <p:cNvPr id="84" name="Freeform 8"/>
            <p:cNvSpPr>
              <a:spLocks/>
            </p:cNvSpPr>
            <p:nvPr/>
          </p:nvSpPr>
          <p:spPr bwMode="invGray">
            <a:xfrm>
              <a:off x="1174750" y="3460750"/>
              <a:ext cx="3799178" cy="2880000"/>
            </a:xfrm>
            <a:custGeom>
              <a:avLst/>
              <a:gdLst>
                <a:gd name="T0" fmla="*/ 1077 w 1195"/>
                <a:gd name="T1" fmla="*/ 336 h 906"/>
                <a:gd name="T2" fmla="*/ 1022 w 1195"/>
                <a:gd name="T3" fmla="*/ 349 h 906"/>
                <a:gd name="T4" fmla="*/ 967 w 1195"/>
                <a:gd name="T5" fmla="*/ 362 h 906"/>
                <a:gd name="T6" fmla="*/ 906 w 1195"/>
                <a:gd name="T7" fmla="*/ 303 h 906"/>
                <a:gd name="T8" fmla="*/ 886 w 1195"/>
                <a:gd name="T9" fmla="*/ 152 h 906"/>
                <a:gd name="T10" fmla="*/ 886 w 1195"/>
                <a:gd name="T11" fmla="*/ 0 h 906"/>
                <a:gd name="T12" fmla="*/ 0 w 1195"/>
                <a:gd name="T13" fmla="*/ 0 h 906"/>
                <a:gd name="T14" fmla="*/ 0 w 1195"/>
                <a:gd name="T15" fmla="*/ 906 h 906"/>
                <a:gd name="T16" fmla="*/ 886 w 1195"/>
                <a:gd name="T17" fmla="*/ 906 h 906"/>
                <a:gd name="T18" fmla="*/ 885 w 1195"/>
                <a:gd name="T19" fmla="*/ 757 h 906"/>
                <a:gd name="T20" fmla="*/ 906 w 1195"/>
                <a:gd name="T21" fmla="*/ 605 h 906"/>
                <a:gd name="T22" fmla="*/ 967 w 1195"/>
                <a:gd name="T23" fmla="*/ 545 h 906"/>
                <a:gd name="T24" fmla="*/ 1022 w 1195"/>
                <a:gd name="T25" fmla="*/ 559 h 906"/>
                <a:gd name="T26" fmla="*/ 1077 w 1195"/>
                <a:gd name="T27" fmla="*/ 573 h 906"/>
                <a:gd name="T28" fmla="*/ 1195 w 1195"/>
                <a:gd name="T29" fmla="*/ 454 h 906"/>
                <a:gd name="T30" fmla="*/ 1077 w 1195"/>
                <a:gd name="T31" fmla="*/ 33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5" h="906">
                  <a:moveTo>
                    <a:pt x="1077" y="336"/>
                  </a:moveTo>
                  <a:cubicBezTo>
                    <a:pt x="1057" y="336"/>
                    <a:pt x="1038" y="340"/>
                    <a:pt x="1022" y="349"/>
                  </a:cubicBezTo>
                  <a:cubicBezTo>
                    <a:pt x="1013" y="354"/>
                    <a:pt x="989" y="367"/>
                    <a:pt x="967" y="362"/>
                  </a:cubicBezTo>
                  <a:cubicBezTo>
                    <a:pt x="954" y="361"/>
                    <a:pt x="918" y="344"/>
                    <a:pt x="906" y="303"/>
                  </a:cubicBezTo>
                  <a:cubicBezTo>
                    <a:pt x="906" y="303"/>
                    <a:pt x="886" y="235"/>
                    <a:pt x="886" y="15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886" y="906"/>
                    <a:pt x="886" y="906"/>
                    <a:pt x="886" y="906"/>
                  </a:cubicBezTo>
                  <a:cubicBezTo>
                    <a:pt x="885" y="757"/>
                    <a:pt x="885" y="757"/>
                    <a:pt x="885" y="757"/>
                  </a:cubicBezTo>
                  <a:cubicBezTo>
                    <a:pt x="885" y="673"/>
                    <a:pt x="906" y="605"/>
                    <a:pt x="906" y="605"/>
                  </a:cubicBezTo>
                  <a:cubicBezTo>
                    <a:pt x="918" y="564"/>
                    <a:pt x="954" y="547"/>
                    <a:pt x="967" y="545"/>
                  </a:cubicBezTo>
                  <a:cubicBezTo>
                    <a:pt x="989" y="541"/>
                    <a:pt x="1013" y="554"/>
                    <a:pt x="1022" y="559"/>
                  </a:cubicBezTo>
                  <a:cubicBezTo>
                    <a:pt x="1038" y="567"/>
                    <a:pt x="1057" y="573"/>
                    <a:pt x="1077" y="573"/>
                  </a:cubicBezTo>
                  <a:cubicBezTo>
                    <a:pt x="1142" y="573"/>
                    <a:pt x="1195" y="520"/>
                    <a:pt x="1195" y="454"/>
                  </a:cubicBezTo>
                  <a:cubicBezTo>
                    <a:pt x="1195" y="389"/>
                    <a:pt x="1142" y="336"/>
                    <a:pt x="1077" y="33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T w="25400" h="25400"/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3600" dirty="0">
                  <a:solidFill>
                    <a:srgbClr val="FFFFFF"/>
                  </a:solidFill>
                  <a:latin typeface="Bebas Neue" panose="020B0506020202020201" pitchFamily="34" charset="0"/>
                  <a:cs typeface="Arial" charset="0"/>
                </a:rPr>
                <a:t>VALOR DE 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3600" dirty="0">
                  <a:solidFill>
                    <a:srgbClr val="FFFFFF"/>
                  </a:solidFill>
                  <a:latin typeface="Bebas Neue" panose="020B0506020202020201" pitchFamily="34" charset="0"/>
                  <a:cs typeface="Arial" charset="0"/>
                </a:rPr>
                <a:t>MERCADO</a:t>
              </a:r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invGray">
            <a:xfrm>
              <a:off x="3987460" y="4903442"/>
              <a:ext cx="2947290" cy="1437308"/>
            </a:xfrm>
            <a:custGeom>
              <a:avLst/>
              <a:gdLst>
                <a:gd name="T0" fmla="*/ 310 w 927"/>
                <a:gd name="T1" fmla="*/ 0 h 452"/>
                <a:gd name="T2" fmla="*/ 192 w 927"/>
                <a:gd name="T3" fmla="*/ 119 h 452"/>
                <a:gd name="T4" fmla="*/ 137 w 927"/>
                <a:gd name="T5" fmla="*/ 105 h 452"/>
                <a:gd name="T6" fmla="*/ 82 w 927"/>
                <a:gd name="T7" fmla="*/ 91 h 452"/>
                <a:gd name="T8" fmla="*/ 21 w 927"/>
                <a:gd name="T9" fmla="*/ 151 h 452"/>
                <a:gd name="T10" fmla="*/ 0 w 927"/>
                <a:gd name="T11" fmla="*/ 303 h 452"/>
                <a:gd name="T12" fmla="*/ 1 w 927"/>
                <a:gd name="T13" fmla="*/ 452 h 452"/>
                <a:gd name="T14" fmla="*/ 927 w 927"/>
                <a:gd name="T15" fmla="*/ 452 h 452"/>
                <a:gd name="T16" fmla="*/ 927 w 927"/>
                <a:gd name="T17" fmla="*/ 0 h 452"/>
                <a:gd name="T18" fmla="*/ 310 w 927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7" h="452">
                  <a:moveTo>
                    <a:pt x="310" y="0"/>
                  </a:moveTo>
                  <a:cubicBezTo>
                    <a:pt x="310" y="66"/>
                    <a:pt x="257" y="119"/>
                    <a:pt x="192" y="119"/>
                  </a:cubicBezTo>
                  <a:cubicBezTo>
                    <a:pt x="172" y="119"/>
                    <a:pt x="153" y="113"/>
                    <a:pt x="137" y="105"/>
                  </a:cubicBezTo>
                  <a:cubicBezTo>
                    <a:pt x="128" y="100"/>
                    <a:pt x="104" y="87"/>
                    <a:pt x="82" y="91"/>
                  </a:cubicBezTo>
                  <a:cubicBezTo>
                    <a:pt x="69" y="93"/>
                    <a:pt x="33" y="110"/>
                    <a:pt x="21" y="151"/>
                  </a:cubicBezTo>
                  <a:cubicBezTo>
                    <a:pt x="21" y="151"/>
                    <a:pt x="0" y="219"/>
                    <a:pt x="0" y="303"/>
                  </a:cubicBezTo>
                  <a:cubicBezTo>
                    <a:pt x="1" y="452"/>
                    <a:pt x="1" y="452"/>
                    <a:pt x="1" y="452"/>
                  </a:cubicBezTo>
                  <a:cubicBezTo>
                    <a:pt x="927" y="452"/>
                    <a:pt x="927" y="452"/>
                    <a:pt x="927" y="452"/>
                  </a:cubicBezTo>
                  <a:cubicBezTo>
                    <a:pt x="927" y="0"/>
                    <a:pt x="927" y="0"/>
                    <a:pt x="927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C8C8C8">
                <a:alpha val="0"/>
              </a:srgbClr>
            </a:solidFill>
            <a:ln w="9" cap="flat">
              <a:noFill/>
              <a:prstDash val="solid"/>
              <a:miter lim="800000"/>
              <a:headEnd/>
              <a:tailEnd/>
            </a:ln>
            <a:sp3d extrusionH="254000" prstMaterial="matte">
              <a:bevelB w="0" h="0"/>
            </a:sp3d>
          </p:spPr>
          <p:txBody>
            <a:bodyPr vert="horz" wrap="square" lIns="252000" tIns="36000" rIns="7200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endParaRPr lang="en-US" sz="3600" dirty="0">
                <a:solidFill>
                  <a:srgbClr val="FFFFFF"/>
                </a:solidFill>
                <a:latin typeface="Bebas Neue" panose="020B0506020202020201" pitchFamily="34" charset="0"/>
                <a:cs typeface="Arial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72887ED-F733-42DB-AB11-56B9FC3DD53F}"/>
              </a:ext>
            </a:extLst>
          </p:cNvPr>
          <p:cNvGrpSpPr/>
          <p:nvPr/>
        </p:nvGrpSpPr>
        <p:grpSpPr>
          <a:xfrm>
            <a:off x="2851918" y="3792924"/>
            <a:ext cx="6954100" cy="1790409"/>
            <a:chOff x="1327918" y="3792923"/>
            <a:chExt cx="6954100" cy="1790409"/>
          </a:xfrm>
        </p:grpSpPr>
        <p:sp>
          <p:nvSpPr>
            <p:cNvPr id="2" name="Trapecio 1">
              <a:extLst>
                <a:ext uri="{FF2B5EF4-FFF2-40B4-BE49-F238E27FC236}">
                  <a16:creationId xmlns:a16="http://schemas.microsoft.com/office/drawing/2014/main" id="{C0AE8177-4CFD-4196-9A6F-FF7AF7EBB72D}"/>
                </a:ext>
              </a:extLst>
            </p:cNvPr>
            <p:cNvSpPr/>
            <p:nvPr/>
          </p:nvSpPr>
          <p:spPr>
            <a:xfrm>
              <a:off x="1327918" y="3792923"/>
              <a:ext cx="6954100" cy="1524150"/>
            </a:xfrm>
            <a:prstGeom prst="trapezoi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s-ES" sz="3600" dirty="0">
                  <a:solidFill>
                    <a:prstClr val="white"/>
                  </a:solidFill>
                  <a:latin typeface="Calibri"/>
                </a:rPr>
                <a:t>VALOR EMOCIONAL</a:t>
              </a: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E25550B-6124-4F2F-9094-AC41E5259A27}"/>
                </a:ext>
              </a:extLst>
            </p:cNvPr>
            <p:cNvSpPr/>
            <p:nvPr/>
          </p:nvSpPr>
          <p:spPr>
            <a:xfrm>
              <a:off x="1327918" y="5317073"/>
              <a:ext cx="6954100" cy="2662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9" name="Text Box 13">
            <a:extLst>
              <a:ext uri="{FF2B5EF4-FFF2-40B4-BE49-F238E27FC236}">
                <a16:creationId xmlns:a16="http://schemas.microsoft.com/office/drawing/2014/main" id="{A2097887-3546-444C-BD6A-B01DAE32D154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4092814" y="5691857"/>
            <a:ext cx="3312000" cy="9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8000" tIns="0" rIns="0" bIns="0">
            <a:noAutofit/>
          </a:bodyPr>
          <a:lstStyle/>
          <a:p>
            <a:pPr defTabSz="801688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b="1" dirty="0">
                <a:solidFill>
                  <a:srgbClr val="00B050"/>
                </a:solidFill>
                <a:latin typeface="Bebas Neue" panose="020B0506020202020201" pitchFamily="34" charset="0"/>
              </a:rPr>
              <a:t>VALOR EMOCIONAL</a:t>
            </a:r>
            <a:br>
              <a:rPr lang="en-US" sz="1400" b="1" dirty="0">
                <a:solidFill>
                  <a:srgbClr val="EEECE1"/>
                </a:solidFill>
                <a:latin typeface="Calibri"/>
              </a:rPr>
            </a:br>
            <a:r>
              <a:rPr lang="en-US" sz="1400" dirty="0">
                <a:solidFill>
                  <a:srgbClr val="EEECE1"/>
                </a:solidFill>
                <a:latin typeface="Calibri Light" panose="020F0302020204030204" pitchFamily="34" charset="0"/>
              </a:rPr>
              <a:t>SATISFACCIÓN GENERADA A LOS STAKEHOLDERS..</a:t>
            </a:r>
          </a:p>
          <a:p>
            <a:pPr defTabSz="801688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1400" dirty="0">
                <a:solidFill>
                  <a:srgbClr val="EEECE1"/>
                </a:solidFill>
                <a:latin typeface="Calibri Light" panose="020F0302020204030204" pitchFamily="34" charset="0"/>
              </a:rPr>
              <a:t>RECOGIDO MEDIANTE CUESTIONARIO</a:t>
            </a:r>
          </a:p>
        </p:txBody>
      </p:sp>
      <p:cxnSp>
        <p:nvCxnSpPr>
          <p:cNvPr id="50" name="Gerade Verbindung 156">
            <a:extLst>
              <a:ext uri="{FF2B5EF4-FFF2-40B4-BE49-F238E27FC236}">
                <a16:creationId xmlns:a16="http://schemas.microsoft.com/office/drawing/2014/main" id="{0816DEB0-AB03-42B9-B781-86BC0ACE6792}"/>
              </a:ext>
            </a:extLst>
          </p:cNvPr>
          <p:cNvCxnSpPr>
            <a:cxnSpLocks/>
          </p:cNvCxnSpPr>
          <p:nvPr/>
        </p:nvCxnSpPr>
        <p:spPr bwMode="invGray">
          <a:xfrm>
            <a:off x="7090480" y="5691857"/>
            <a:ext cx="0" cy="88259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5940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-0.30139 -0.18519 C -0.27917 -0.13148 -0.22899 -0.06273 -0.17083 -0.03704 C -0.11267 -0.01134 -0.02101 -0.01111 0 0 " pathEditMode="relative" rAng="0" ptsTypes="fsf">
                                      <p:cBhvr>
                                        <p:cTn id="9" dur="99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925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accel="10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Rot by="600000">
                                      <p:cBhvr>
                                        <p:cTn id="13" dur="99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-0.30139 0.17778 C -0.27917 0.12616 -0.22899 0.06019 -0.17083 0.03542 C -0.11267 0.01088 -0.02101 0.01065 2.77778E-7 -3.7037E-6 " pathEditMode="relative" rAng="0" ptsTypes="fsf">
                                      <p:cBhvr>
                                        <p:cTn id="18" dur="99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0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accel="100000" fill="hold" grpId="3" nodeType="withEffect">
                                  <p:stCondLst>
                                    <p:cond delay="10"/>
                                  </p:stCondLst>
                                  <p:childTnLst>
                                    <p:animRot by="600000">
                                      <p:cBhvr>
                                        <p:cTn id="22" dur="99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-0.30139 -0.18519 C -0.27917 -0.13148 -0.22899 -0.06273 -0.17083 -0.03704 C -0.11267 -0.01134 -0.02101 -0.01111 0 0 " pathEditMode="relative" rAng="0" ptsTypes="fsf">
                                      <p:cBhvr>
                                        <p:cTn id="27" dur="99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92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9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accel="10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Rot by="600000">
                                      <p:cBhvr>
                                        <p:cTn id="31" dur="99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0.38611 -0.18519 C 0.35764 -0.13148 0.29323 -0.06273 0.21875 -0.03704 C 0.14427 -0.01134 0.02691 -0.01111 0 0 " pathEditMode="relative" rAng="0" ptsTypes="fsf">
                                      <p:cBhvr>
                                        <p:cTn id="49" dur="99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925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1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accel="10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Rot by="-600000">
                                      <p:cBhvr>
                                        <p:cTn id="53" dur="99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0.38611 0.19074 C 0.35764 0.13519 0.29323 0.06436 0.21875 0.03797 C 0.14427 0.01158 0.02691 0.01135 -2.5E-6 -3.7037E-6 " pathEditMode="relative" rAng="0" ptsTypes="fsf">
                                      <p:cBhvr>
                                        <p:cTn id="58" dur="99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-953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accel="100000" fill="hold" grpId="3" nodeType="withEffect">
                                  <p:stCondLst>
                                    <p:cond delay="10"/>
                                  </p:stCondLst>
                                  <p:childTnLst>
                                    <p:animRot by="-600000">
                                      <p:cBhvr>
                                        <p:cTn id="62" dur="99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0.38611 -0.18519 C 0.35764 -0.13148 0.29323 -0.06273 0.21875 -0.03704 C 0.14427 -0.01134 0.02691 -0.01111 0 0 " pathEditMode="relative" rAng="0" ptsTypes="fsf">
                                      <p:cBhvr>
                                        <p:cTn id="67" dur="99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925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accel="10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Rot by="-600000">
                                      <p:cBhvr>
                                        <p:cTn id="71" dur="99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7" presetClass="path" presetSubtype="0" accel="50000" decel="5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0.38611 -0.18519 C 0.35764 -0.13148 0.29323 -0.06273 0.21875 -0.03704 C 0.14427 -0.01134 0.02691 -0.01111 0 0 " pathEditMode="relative" rAng="0" ptsTypes="fsf">
                                      <p:cBhvr>
                                        <p:cTn id="76" dur="99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92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accel="10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Rot by="-600000">
                                      <p:cBhvr>
                                        <p:cTn id="80" dur="99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7" presetClass="path" presetSubtype="0" accel="50000" decel="5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Motion origin="layout" path="M 0.38611 -0.18519 C 0.35764 -0.13148 0.29323 -0.06273 0.21875 -0.03704 C 0.14427 -0.01134 0.02691 -0.01111 0 0 " pathEditMode="relative" rAng="0" ptsTypes="fsf">
                                      <p:cBhvr>
                                        <p:cTn id="85" dur="99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7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accel="10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Rot by="-600000">
                                      <p:cBhvr>
                                        <p:cTn id="89" dur="99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58" grpId="0"/>
      <p:bldP spid="75" grpId="0" animBg="1"/>
      <p:bldP spid="75" grpId="1" animBg="1"/>
      <p:bldP spid="75" grpId="2" animBg="1"/>
      <p:bldP spid="75" grpId="3" animBg="1"/>
      <p:bldP spid="40" grpId="0" animBg="1"/>
      <p:bldP spid="40" grpId="1" animBg="1"/>
      <p:bldP spid="40" grpId="2" animBg="1"/>
      <p:bldP spid="40" grpId="3" animBg="1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516711" y="1583438"/>
            <a:ext cx="5323911" cy="4375961"/>
          </a:xfrm>
          <a:prstGeom prst="rect">
            <a:avLst/>
          </a:prstGeom>
          <a:noFill/>
          <a:ln w="28575" cap="flat">
            <a:solidFill>
              <a:srgbClr val="C00000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1892541" y="1473526"/>
            <a:ext cx="6059518" cy="2143664"/>
          </a:xfrm>
          <a:prstGeom prst="rect">
            <a:avLst/>
          </a:prstGeom>
          <a:noFill/>
          <a:ln w="28575" cap="flat">
            <a:solidFill>
              <a:srgbClr val="00B050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ound Same Side Corner Rectangle 103"/>
          <p:cNvSpPr/>
          <p:nvPr/>
        </p:nvSpPr>
        <p:spPr>
          <a:xfrm>
            <a:off x="5762144" y="1387399"/>
            <a:ext cx="1219196" cy="457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1 0 f31"/>
              <a:gd name="f34" fmla="+- f22 0 f32"/>
              <a:gd name="f35" fmla="+- f31 0 f32"/>
              <a:gd name="f36" fmla="*/ f31 29289 1"/>
              <a:gd name="f37" fmla="*/ f32 29289 1"/>
              <a:gd name="f38" fmla="*/ f31 f18 1"/>
              <a:gd name="f39" fmla="*/ f32 f18 1"/>
              <a:gd name="f40" fmla="*/ f36 1 100000"/>
              <a:gd name="f41" fmla="*/ f37 1 100000"/>
              <a:gd name="f42" fmla="*/ f33 f18 1"/>
              <a:gd name="f43" fmla="*/ f34 f18 1"/>
              <a:gd name="f44" fmla="?: f35 f40 f41"/>
              <a:gd name="f45" fmla="+- f22 0 f41"/>
              <a:gd name="f46" fmla="*/ f40 f18 1"/>
              <a:gd name="f47" fmla="+- f21 0 f44"/>
              <a:gd name="f48" fmla="*/ f44 f18 1"/>
              <a:gd name="f49" fmla="*/ f45 f18 1"/>
              <a:gd name="f50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46" r="f50" b="f49"/>
            <a:pathLst>
              <a:path>
                <a:moveTo>
                  <a:pt x="f38" y="f23"/>
                </a:moveTo>
                <a:lnTo>
                  <a:pt x="f42" y="f23"/>
                </a:lnTo>
                <a:arcTo wR="f38" hR="f38" stAng="f2" swAng="f1"/>
                <a:lnTo>
                  <a:pt x="f26" y="f43"/>
                </a:lnTo>
                <a:arcTo wR="f39" hR="f39" stAng="f6" swAng="f1"/>
                <a:lnTo>
                  <a:pt x="f39" y="f27"/>
                </a:lnTo>
                <a:arcTo wR="f39" hR="f39" stAng="f1" swAng="f1"/>
                <a:lnTo>
                  <a:pt x="f23" y="f38"/>
                </a:lnTo>
                <a:arcTo wR="f38" hR="f38" stAng="f0" swAng="f1"/>
                <a:close/>
              </a:path>
            </a:pathLst>
          </a:custGeom>
          <a:gradFill>
            <a:gsLst>
              <a:gs pos="0">
                <a:srgbClr val="2E75B6"/>
              </a:gs>
              <a:gs pos="100000">
                <a:srgbClr val="2E75B6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ound Same Side Corner Rectangle 94"/>
          <p:cNvSpPr/>
          <p:nvPr/>
        </p:nvSpPr>
        <p:spPr>
          <a:xfrm rot="16200004">
            <a:off x="1914043" y="4244876"/>
            <a:ext cx="1295403" cy="457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1 0 f31"/>
              <a:gd name="f34" fmla="+- f22 0 f32"/>
              <a:gd name="f35" fmla="+- f31 0 f32"/>
              <a:gd name="f36" fmla="*/ f31 29289 1"/>
              <a:gd name="f37" fmla="*/ f32 29289 1"/>
              <a:gd name="f38" fmla="*/ f31 f18 1"/>
              <a:gd name="f39" fmla="*/ f32 f18 1"/>
              <a:gd name="f40" fmla="*/ f36 1 100000"/>
              <a:gd name="f41" fmla="*/ f37 1 100000"/>
              <a:gd name="f42" fmla="*/ f33 f18 1"/>
              <a:gd name="f43" fmla="*/ f34 f18 1"/>
              <a:gd name="f44" fmla="?: f35 f40 f41"/>
              <a:gd name="f45" fmla="+- f22 0 f41"/>
              <a:gd name="f46" fmla="*/ f40 f18 1"/>
              <a:gd name="f47" fmla="+- f21 0 f44"/>
              <a:gd name="f48" fmla="*/ f44 f18 1"/>
              <a:gd name="f49" fmla="*/ f45 f18 1"/>
              <a:gd name="f50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46" r="f50" b="f49"/>
            <a:pathLst>
              <a:path>
                <a:moveTo>
                  <a:pt x="f38" y="f23"/>
                </a:moveTo>
                <a:lnTo>
                  <a:pt x="f42" y="f23"/>
                </a:lnTo>
                <a:arcTo wR="f38" hR="f38" stAng="f2" swAng="f1"/>
                <a:lnTo>
                  <a:pt x="f26" y="f43"/>
                </a:lnTo>
                <a:arcTo wR="f39" hR="f39" stAng="f6" swAng="f1"/>
                <a:lnTo>
                  <a:pt x="f39" y="f27"/>
                </a:lnTo>
                <a:arcTo wR="f39" hR="f39" stAng="f1" swAng="f1"/>
                <a:lnTo>
                  <a:pt x="f23" y="f38"/>
                </a:lnTo>
                <a:arcTo wR="f38" hR="f38" stAng="f0" swAng="f1"/>
                <a:close/>
              </a:path>
            </a:pathLst>
          </a:cu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ound Same Side Corner Rectangle 92"/>
          <p:cNvSpPr/>
          <p:nvPr/>
        </p:nvSpPr>
        <p:spPr>
          <a:xfrm rot="16200004">
            <a:off x="1914043" y="2290968"/>
            <a:ext cx="1295403" cy="457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1 0 f31"/>
              <a:gd name="f34" fmla="+- f22 0 f32"/>
              <a:gd name="f35" fmla="+- f31 0 f32"/>
              <a:gd name="f36" fmla="*/ f31 29289 1"/>
              <a:gd name="f37" fmla="*/ f32 29289 1"/>
              <a:gd name="f38" fmla="*/ f31 f18 1"/>
              <a:gd name="f39" fmla="*/ f32 f18 1"/>
              <a:gd name="f40" fmla="*/ f36 1 100000"/>
              <a:gd name="f41" fmla="*/ f37 1 100000"/>
              <a:gd name="f42" fmla="*/ f33 f18 1"/>
              <a:gd name="f43" fmla="*/ f34 f18 1"/>
              <a:gd name="f44" fmla="?: f35 f40 f41"/>
              <a:gd name="f45" fmla="+- f22 0 f41"/>
              <a:gd name="f46" fmla="*/ f40 f18 1"/>
              <a:gd name="f47" fmla="+- f21 0 f44"/>
              <a:gd name="f48" fmla="*/ f44 f18 1"/>
              <a:gd name="f49" fmla="*/ f45 f18 1"/>
              <a:gd name="f50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46" r="f50" b="f49"/>
            <a:pathLst>
              <a:path>
                <a:moveTo>
                  <a:pt x="f38" y="f23"/>
                </a:moveTo>
                <a:lnTo>
                  <a:pt x="f42" y="f23"/>
                </a:lnTo>
                <a:arcTo wR="f38" hR="f38" stAng="f2" swAng="f1"/>
                <a:lnTo>
                  <a:pt x="f26" y="f43"/>
                </a:lnTo>
                <a:arcTo wR="f39" hR="f39" stAng="f6" swAng="f1"/>
                <a:lnTo>
                  <a:pt x="f39" y="f27"/>
                </a:lnTo>
                <a:arcTo wR="f39" hR="f39" stAng="f1" swAng="f1"/>
                <a:lnTo>
                  <a:pt x="f23" y="f38"/>
                </a:lnTo>
                <a:arcTo wR="f38" hR="f38" stAng="f0" swAng="f1"/>
                <a:close/>
              </a:path>
            </a:pathLst>
          </a:cu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ound Same Side Corner Rectangle 89"/>
          <p:cNvSpPr/>
          <p:nvPr/>
        </p:nvSpPr>
        <p:spPr>
          <a:xfrm>
            <a:off x="3247544" y="1387399"/>
            <a:ext cx="1219196" cy="457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1 0 f31"/>
              <a:gd name="f34" fmla="+- f22 0 f32"/>
              <a:gd name="f35" fmla="+- f31 0 f32"/>
              <a:gd name="f36" fmla="*/ f31 29289 1"/>
              <a:gd name="f37" fmla="*/ f32 29289 1"/>
              <a:gd name="f38" fmla="*/ f31 f18 1"/>
              <a:gd name="f39" fmla="*/ f32 f18 1"/>
              <a:gd name="f40" fmla="*/ f36 1 100000"/>
              <a:gd name="f41" fmla="*/ f37 1 100000"/>
              <a:gd name="f42" fmla="*/ f33 f18 1"/>
              <a:gd name="f43" fmla="*/ f34 f18 1"/>
              <a:gd name="f44" fmla="?: f35 f40 f41"/>
              <a:gd name="f45" fmla="+- f22 0 f41"/>
              <a:gd name="f46" fmla="*/ f40 f18 1"/>
              <a:gd name="f47" fmla="+- f21 0 f44"/>
              <a:gd name="f48" fmla="*/ f44 f18 1"/>
              <a:gd name="f49" fmla="*/ f45 f18 1"/>
              <a:gd name="f50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46" r="f50" b="f49"/>
            <a:pathLst>
              <a:path>
                <a:moveTo>
                  <a:pt x="f38" y="f23"/>
                </a:moveTo>
                <a:lnTo>
                  <a:pt x="f42" y="f23"/>
                </a:lnTo>
                <a:arcTo wR="f38" hR="f38" stAng="f2" swAng="f1"/>
                <a:lnTo>
                  <a:pt x="f26" y="f43"/>
                </a:lnTo>
                <a:arcTo wR="f39" hR="f39" stAng="f6" swAng="f1"/>
                <a:lnTo>
                  <a:pt x="f39" y="f27"/>
                </a:lnTo>
                <a:arcTo wR="f39" hR="f39" stAng="f1" swAng="f1"/>
                <a:lnTo>
                  <a:pt x="f23" y="f38"/>
                </a:lnTo>
                <a:arcTo wR="f38" hR="f38" stAng="f0" swAng="f1"/>
                <a:close/>
              </a:path>
            </a:pathLst>
          </a:custGeom>
          <a:gradFill>
            <a:gsLst>
              <a:gs pos="0">
                <a:srgbClr val="2E75B6"/>
              </a:gs>
              <a:gs pos="100000">
                <a:srgbClr val="2E75B6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kstboks 58"/>
          <p:cNvSpPr txBox="1"/>
          <p:nvPr/>
        </p:nvSpPr>
        <p:spPr>
          <a:xfrm>
            <a:off x="3417834" y="1387400"/>
            <a:ext cx="95250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>
                <a:solidFill>
                  <a:srgbClr val="FFFFFF"/>
                </a:solidFill>
                <a:latin typeface="Calibri" pitchFamily="34"/>
              </a:rPr>
              <a:t>RETENIDO</a:t>
            </a:r>
          </a:p>
        </p:txBody>
      </p:sp>
      <p:sp>
        <p:nvSpPr>
          <p:cNvPr id="9" name="Tekstboks 56"/>
          <p:cNvSpPr txBox="1"/>
          <p:nvPr/>
        </p:nvSpPr>
        <p:spPr>
          <a:xfrm>
            <a:off x="5822860" y="1376482"/>
            <a:ext cx="128510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>
                <a:solidFill>
                  <a:srgbClr val="FFFFFF"/>
                </a:solidFill>
                <a:latin typeface="Calibri" pitchFamily="34"/>
              </a:rPr>
              <a:t>DISTRIBUIDO</a:t>
            </a:r>
          </a:p>
        </p:txBody>
      </p:sp>
      <p:sp>
        <p:nvSpPr>
          <p:cNvPr id="10" name="Ligebenet trekant 41"/>
          <p:cNvSpPr/>
          <p:nvPr/>
        </p:nvSpPr>
        <p:spPr>
          <a:xfrm rot="10799991">
            <a:off x="7341605" y="4718265"/>
            <a:ext cx="990688" cy="6086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6631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1F497D">
                  <a:alpha val="0"/>
                </a:srgbClr>
              </a:gs>
              <a:gs pos="100000">
                <a:srgbClr val="070D13">
                  <a:alpha val="52000"/>
                </a:srgbClr>
              </a:gs>
            </a:gsLst>
            <a:lin ang="165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libri" pitchFamily="16"/>
              <a:ea typeface="ＭＳ Ｐゴシック" pitchFamily="16"/>
            </a:endParaRPr>
          </a:p>
        </p:txBody>
      </p:sp>
      <p:grpSp>
        <p:nvGrpSpPr>
          <p:cNvPr id="83" name="Grupo 82"/>
          <p:cNvGrpSpPr/>
          <p:nvPr/>
        </p:nvGrpSpPr>
        <p:grpSpPr>
          <a:xfrm>
            <a:off x="2636351" y="1646156"/>
            <a:ext cx="5137739" cy="3877970"/>
            <a:chOff x="1045442" y="2117055"/>
            <a:chExt cx="5137739" cy="3877970"/>
          </a:xfrm>
        </p:grpSpPr>
        <p:sp>
          <p:nvSpPr>
            <p:cNvPr id="12" name="Terning 51"/>
            <p:cNvSpPr/>
            <p:nvPr/>
          </p:nvSpPr>
          <p:spPr>
            <a:xfrm>
              <a:off x="1046933" y="4103040"/>
              <a:ext cx="2532485" cy="18919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208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min f41 f40"/>
                <a:gd name="f45" fmla="*/ f44 f7 1"/>
                <a:gd name="f46" fmla="*/ f45 1 100000"/>
                <a:gd name="f47" fmla="+- f38 0 f46"/>
                <a:gd name="f48" fmla="+- f46 f38 0"/>
                <a:gd name="f49" fmla="+- f37 0 f46"/>
                <a:gd name="f50" fmla="+- f46 f37 0"/>
                <a:gd name="f51" fmla="*/ f46 f34 1"/>
                <a:gd name="f52" fmla="*/ f47 1 2"/>
                <a:gd name="f53" fmla="*/ f48 1 2"/>
                <a:gd name="f54" fmla="*/ f49 1 2"/>
                <a:gd name="f55" fmla="*/ f50 1 2"/>
                <a:gd name="f56" fmla="*/ f49 f34 1"/>
                <a:gd name="f57" fmla="*/ f47 f34 1"/>
                <a:gd name="f58" fmla="*/ f55 f34 1"/>
                <a:gd name="f59" fmla="*/ f54 f34 1"/>
                <a:gd name="f60" fmla="*/ f53 f34 1"/>
                <a:gd name="f61" fmla="*/ f5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8" y="f39"/>
                </a:cxn>
                <a:cxn ang="f30">
                  <a:pos x="f59" y="f51"/>
                </a:cxn>
                <a:cxn ang="f31">
                  <a:pos x="f39" y="f60"/>
                </a:cxn>
                <a:cxn ang="f32">
                  <a:pos x="f59" y="f42"/>
                </a:cxn>
                <a:cxn ang="f33">
                  <a:pos x="f56" y="f60"/>
                </a:cxn>
                <a:cxn ang="f33">
                  <a:pos x="f43" y="f61"/>
                </a:cxn>
              </a:cxnLst>
              <a:rect l="f39" t="f51" r="f56" b="f42"/>
              <a:pathLst>
                <a:path stroke="0">
                  <a:moveTo>
                    <a:pt x="f39" y="f51"/>
                  </a:moveTo>
                  <a:lnTo>
                    <a:pt x="f56" y="f51"/>
                  </a:lnTo>
                  <a:lnTo>
                    <a:pt x="f56" y="f42"/>
                  </a:lnTo>
                  <a:lnTo>
                    <a:pt x="f39" y="f42"/>
                  </a:lnTo>
                  <a:close/>
                </a:path>
                <a:path stroke="0">
                  <a:moveTo>
                    <a:pt x="f56" y="f51"/>
                  </a:moveTo>
                  <a:lnTo>
                    <a:pt x="f43" y="f39"/>
                  </a:lnTo>
                  <a:lnTo>
                    <a:pt x="f43" y="f57"/>
                  </a:lnTo>
                  <a:lnTo>
                    <a:pt x="f56" y="f42"/>
                  </a:lnTo>
                  <a:close/>
                </a:path>
                <a:path stroke="0">
                  <a:moveTo>
                    <a:pt x="f39" y="f51"/>
                  </a:moveTo>
                  <a:lnTo>
                    <a:pt x="f51" y="f39"/>
                  </a:lnTo>
                  <a:lnTo>
                    <a:pt x="f43" y="f39"/>
                  </a:lnTo>
                  <a:lnTo>
                    <a:pt x="f56" y="f51"/>
                  </a:lnTo>
                  <a:close/>
                </a:path>
                <a:path fill="none">
                  <a:moveTo>
                    <a:pt x="f39" y="f51"/>
                  </a:moveTo>
                  <a:lnTo>
                    <a:pt x="f51" y="f39"/>
                  </a:lnTo>
                  <a:lnTo>
                    <a:pt x="f43" y="f39"/>
                  </a:lnTo>
                  <a:lnTo>
                    <a:pt x="f43" y="f57"/>
                  </a:lnTo>
                  <a:lnTo>
                    <a:pt x="f56" y="f42"/>
                  </a:lnTo>
                  <a:lnTo>
                    <a:pt x="f39" y="f42"/>
                  </a:lnTo>
                  <a:close/>
                  <a:moveTo>
                    <a:pt x="f39" y="f51"/>
                  </a:moveTo>
                  <a:lnTo>
                    <a:pt x="f56" y="f51"/>
                  </a:lnTo>
                  <a:lnTo>
                    <a:pt x="f43" y="f39"/>
                  </a:lnTo>
                  <a:moveTo>
                    <a:pt x="f56" y="f51"/>
                  </a:moveTo>
                  <a:lnTo>
                    <a:pt x="f56" y="f42"/>
                  </a:lnTo>
                </a:path>
              </a:pathLst>
            </a:custGeom>
            <a:gradFill>
              <a:gsLst>
                <a:gs pos="0">
                  <a:srgbClr val="7F7F7F"/>
                </a:gs>
                <a:gs pos="100000">
                  <a:srgbClr val="BFBFBF"/>
                </a:gs>
              </a:gsLst>
              <a:lin ang="16200000"/>
            </a:gra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" name="Terning 52"/>
            <p:cNvSpPr/>
            <p:nvPr/>
          </p:nvSpPr>
          <p:spPr>
            <a:xfrm rot="10799991">
              <a:off x="3648940" y="2117055"/>
              <a:ext cx="2533646" cy="1892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208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min f41 f40"/>
                <a:gd name="f45" fmla="*/ f44 f7 1"/>
                <a:gd name="f46" fmla="*/ f45 1 100000"/>
                <a:gd name="f47" fmla="+- f38 0 f46"/>
                <a:gd name="f48" fmla="+- f46 f38 0"/>
                <a:gd name="f49" fmla="+- f37 0 f46"/>
                <a:gd name="f50" fmla="+- f46 f37 0"/>
                <a:gd name="f51" fmla="*/ f46 f34 1"/>
                <a:gd name="f52" fmla="*/ f47 1 2"/>
                <a:gd name="f53" fmla="*/ f48 1 2"/>
                <a:gd name="f54" fmla="*/ f49 1 2"/>
                <a:gd name="f55" fmla="*/ f50 1 2"/>
                <a:gd name="f56" fmla="*/ f49 f34 1"/>
                <a:gd name="f57" fmla="*/ f47 f34 1"/>
                <a:gd name="f58" fmla="*/ f55 f34 1"/>
                <a:gd name="f59" fmla="*/ f54 f34 1"/>
                <a:gd name="f60" fmla="*/ f53 f34 1"/>
                <a:gd name="f61" fmla="*/ f5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8" y="f39"/>
                </a:cxn>
                <a:cxn ang="f30">
                  <a:pos x="f59" y="f51"/>
                </a:cxn>
                <a:cxn ang="f31">
                  <a:pos x="f39" y="f60"/>
                </a:cxn>
                <a:cxn ang="f32">
                  <a:pos x="f59" y="f42"/>
                </a:cxn>
                <a:cxn ang="f33">
                  <a:pos x="f56" y="f60"/>
                </a:cxn>
                <a:cxn ang="f33">
                  <a:pos x="f43" y="f61"/>
                </a:cxn>
              </a:cxnLst>
              <a:rect l="f39" t="f51" r="f56" b="f42"/>
              <a:pathLst>
                <a:path stroke="0">
                  <a:moveTo>
                    <a:pt x="f39" y="f51"/>
                  </a:moveTo>
                  <a:lnTo>
                    <a:pt x="f56" y="f51"/>
                  </a:lnTo>
                  <a:lnTo>
                    <a:pt x="f56" y="f42"/>
                  </a:lnTo>
                  <a:lnTo>
                    <a:pt x="f39" y="f42"/>
                  </a:lnTo>
                  <a:close/>
                </a:path>
                <a:path stroke="0">
                  <a:moveTo>
                    <a:pt x="f56" y="f51"/>
                  </a:moveTo>
                  <a:lnTo>
                    <a:pt x="f43" y="f39"/>
                  </a:lnTo>
                  <a:lnTo>
                    <a:pt x="f43" y="f57"/>
                  </a:lnTo>
                  <a:lnTo>
                    <a:pt x="f56" y="f42"/>
                  </a:lnTo>
                  <a:close/>
                </a:path>
                <a:path stroke="0">
                  <a:moveTo>
                    <a:pt x="f39" y="f51"/>
                  </a:moveTo>
                  <a:lnTo>
                    <a:pt x="f51" y="f39"/>
                  </a:lnTo>
                  <a:lnTo>
                    <a:pt x="f43" y="f39"/>
                  </a:lnTo>
                  <a:lnTo>
                    <a:pt x="f56" y="f51"/>
                  </a:lnTo>
                  <a:close/>
                </a:path>
                <a:path fill="none">
                  <a:moveTo>
                    <a:pt x="f39" y="f51"/>
                  </a:moveTo>
                  <a:lnTo>
                    <a:pt x="f51" y="f39"/>
                  </a:lnTo>
                  <a:lnTo>
                    <a:pt x="f43" y="f39"/>
                  </a:lnTo>
                  <a:lnTo>
                    <a:pt x="f43" y="f57"/>
                  </a:lnTo>
                  <a:lnTo>
                    <a:pt x="f56" y="f42"/>
                  </a:lnTo>
                  <a:lnTo>
                    <a:pt x="f39" y="f42"/>
                  </a:lnTo>
                  <a:close/>
                  <a:moveTo>
                    <a:pt x="f39" y="f51"/>
                  </a:moveTo>
                  <a:lnTo>
                    <a:pt x="f56" y="f51"/>
                  </a:lnTo>
                  <a:lnTo>
                    <a:pt x="f43" y="f39"/>
                  </a:lnTo>
                  <a:moveTo>
                    <a:pt x="f56" y="f51"/>
                  </a:moveTo>
                  <a:lnTo>
                    <a:pt x="f56" y="f42"/>
                  </a:lnTo>
                </a:path>
              </a:pathLst>
            </a:custGeom>
            <a:gradFill>
              <a:gsLst>
                <a:gs pos="0">
                  <a:srgbClr val="2E75B6"/>
                </a:gs>
                <a:gs pos="100000">
                  <a:srgbClr val="333F50"/>
                </a:gs>
              </a:gsLst>
              <a:lin ang="16200000"/>
            </a:gra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alibri" pitchFamily="16"/>
                <a:ea typeface="ＭＳ Ｐゴシック" pitchFamily="16"/>
              </a:endParaRPr>
            </a:p>
          </p:txBody>
        </p:sp>
        <p:sp>
          <p:nvSpPr>
            <p:cNvPr id="14" name="Terning 53"/>
            <p:cNvSpPr/>
            <p:nvPr/>
          </p:nvSpPr>
          <p:spPr>
            <a:xfrm flipH="1">
              <a:off x="3650696" y="4103040"/>
              <a:ext cx="2532485" cy="18919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208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min f41 f40"/>
                <a:gd name="f45" fmla="*/ f44 f7 1"/>
                <a:gd name="f46" fmla="*/ f45 1 100000"/>
                <a:gd name="f47" fmla="+- f38 0 f46"/>
                <a:gd name="f48" fmla="+- f46 f38 0"/>
                <a:gd name="f49" fmla="+- f37 0 f46"/>
                <a:gd name="f50" fmla="+- f46 f37 0"/>
                <a:gd name="f51" fmla="*/ f46 f34 1"/>
                <a:gd name="f52" fmla="*/ f47 1 2"/>
                <a:gd name="f53" fmla="*/ f48 1 2"/>
                <a:gd name="f54" fmla="*/ f49 1 2"/>
                <a:gd name="f55" fmla="*/ f50 1 2"/>
                <a:gd name="f56" fmla="*/ f49 f34 1"/>
                <a:gd name="f57" fmla="*/ f47 f34 1"/>
                <a:gd name="f58" fmla="*/ f55 f34 1"/>
                <a:gd name="f59" fmla="*/ f54 f34 1"/>
                <a:gd name="f60" fmla="*/ f53 f34 1"/>
                <a:gd name="f61" fmla="*/ f5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8" y="f39"/>
                </a:cxn>
                <a:cxn ang="f30">
                  <a:pos x="f59" y="f51"/>
                </a:cxn>
                <a:cxn ang="f31">
                  <a:pos x="f39" y="f60"/>
                </a:cxn>
                <a:cxn ang="f32">
                  <a:pos x="f59" y="f42"/>
                </a:cxn>
                <a:cxn ang="f33">
                  <a:pos x="f56" y="f60"/>
                </a:cxn>
                <a:cxn ang="f33">
                  <a:pos x="f43" y="f61"/>
                </a:cxn>
              </a:cxnLst>
              <a:rect l="f39" t="f51" r="f56" b="f42"/>
              <a:pathLst>
                <a:path stroke="0">
                  <a:moveTo>
                    <a:pt x="f39" y="f51"/>
                  </a:moveTo>
                  <a:lnTo>
                    <a:pt x="f56" y="f51"/>
                  </a:lnTo>
                  <a:lnTo>
                    <a:pt x="f56" y="f42"/>
                  </a:lnTo>
                  <a:lnTo>
                    <a:pt x="f39" y="f42"/>
                  </a:lnTo>
                  <a:close/>
                </a:path>
                <a:path stroke="0">
                  <a:moveTo>
                    <a:pt x="f56" y="f51"/>
                  </a:moveTo>
                  <a:lnTo>
                    <a:pt x="f43" y="f39"/>
                  </a:lnTo>
                  <a:lnTo>
                    <a:pt x="f43" y="f57"/>
                  </a:lnTo>
                  <a:lnTo>
                    <a:pt x="f56" y="f42"/>
                  </a:lnTo>
                  <a:close/>
                </a:path>
                <a:path stroke="0">
                  <a:moveTo>
                    <a:pt x="f39" y="f51"/>
                  </a:moveTo>
                  <a:lnTo>
                    <a:pt x="f51" y="f39"/>
                  </a:lnTo>
                  <a:lnTo>
                    <a:pt x="f43" y="f39"/>
                  </a:lnTo>
                  <a:lnTo>
                    <a:pt x="f56" y="f51"/>
                  </a:lnTo>
                  <a:close/>
                </a:path>
                <a:path fill="none">
                  <a:moveTo>
                    <a:pt x="f39" y="f51"/>
                  </a:moveTo>
                  <a:lnTo>
                    <a:pt x="f51" y="f39"/>
                  </a:lnTo>
                  <a:lnTo>
                    <a:pt x="f43" y="f39"/>
                  </a:lnTo>
                  <a:lnTo>
                    <a:pt x="f43" y="f57"/>
                  </a:lnTo>
                  <a:lnTo>
                    <a:pt x="f56" y="f42"/>
                  </a:lnTo>
                  <a:lnTo>
                    <a:pt x="f39" y="f42"/>
                  </a:lnTo>
                  <a:close/>
                  <a:moveTo>
                    <a:pt x="f39" y="f51"/>
                  </a:moveTo>
                  <a:lnTo>
                    <a:pt x="f56" y="f51"/>
                  </a:lnTo>
                  <a:lnTo>
                    <a:pt x="f43" y="f39"/>
                  </a:lnTo>
                  <a:moveTo>
                    <a:pt x="f56" y="f51"/>
                  </a:moveTo>
                  <a:lnTo>
                    <a:pt x="f56" y="f42"/>
                  </a:lnTo>
                </a:path>
              </a:pathLst>
            </a:custGeom>
            <a:gradFill>
              <a:gsLst>
                <a:gs pos="0">
                  <a:srgbClr val="2E75B6"/>
                </a:gs>
                <a:gs pos="100000">
                  <a:srgbClr val="333F50"/>
                </a:gs>
              </a:gsLst>
              <a:lin ang="16200000"/>
            </a:gra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>
                <a:solidFill>
                  <a:srgbClr val="FFFFFF"/>
                </a:solidFill>
                <a:latin typeface="Calibri" pitchFamily="16"/>
                <a:ea typeface="ＭＳ Ｐゴシック" pitchFamily="16"/>
              </a:endParaRPr>
            </a:p>
          </p:txBody>
        </p:sp>
        <p:sp>
          <p:nvSpPr>
            <p:cNvPr id="15" name="Terning 54"/>
            <p:cNvSpPr/>
            <p:nvPr/>
          </p:nvSpPr>
          <p:spPr>
            <a:xfrm rot="10800009" flipH="1">
              <a:off x="1045442" y="2137053"/>
              <a:ext cx="2533646" cy="1889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208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min f41 f40"/>
                <a:gd name="f45" fmla="*/ f44 f7 1"/>
                <a:gd name="f46" fmla="*/ f45 1 100000"/>
                <a:gd name="f47" fmla="+- f38 0 f46"/>
                <a:gd name="f48" fmla="+- f46 f38 0"/>
                <a:gd name="f49" fmla="+- f37 0 f46"/>
                <a:gd name="f50" fmla="+- f46 f37 0"/>
                <a:gd name="f51" fmla="*/ f46 f34 1"/>
                <a:gd name="f52" fmla="*/ f47 1 2"/>
                <a:gd name="f53" fmla="*/ f48 1 2"/>
                <a:gd name="f54" fmla="*/ f49 1 2"/>
                <a:gd name="f55" fmla="*/ f50 1 2"/>
                <a:gd name="f56" fmla="*/ f49 f34 1"/>
                <a:gd name="f57" fmla="*/ f47 f34 1"/>
                <a:gd name="f58" fmla="*/ f55 f34 1"/>
                <a:gd name="f59" fmla="*/ f54 f34 1"/>
                <a:gd name="f60" fmla="*/ f53 f34 1"/>
                <a:gd name="f61" fmla="*/ f5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8" y="f39"/>
                </a:cxn>
                <a:cxn ang="f30">
                  <a:pos x="f59" y="f51"/>
                </a:cxn>
                <a:cxn ang="f31">
                  <a:pos x="f39" y="f60"/>
                </a:cxn>
                <a:cxn ang="f32">
                  <a:pos x="f59" y="f42"/>
                </a:cxn>
                <a:cxn ang="f33">
                  <a:pos x="f56" y="f60"/>
                </a:cxn>
                <a:cxn ang="f33">
                  <a:pos x="f43" y="f61"/>
                </a:cxn>
              </a:cxnLst>
              <a:rect l="f39" t="f51" r="f56" b="f42"/>
              <a:pathLst>
                <a:path stroke="0">
                  <a:moveTo>
                    <a:pt x="f39" y="f51"/>
                  </a:moveTo>
                  <a:lnTo>
                    <a:pt x="f56" y="f51"/>
                  </a:lnTo>
                  <a:lnTo>
                    <a:pt x="f56" y="f42"/>
                  </a:lnTo>
                  <a:lnTo>
                    <a:pt x="f39" y="f42"/>
                  </a:lnTo>
                  <a:close/>
                </a:path>
                <a:path stroke="0">
                  <a:moveTo>
                    <a:pt x="f56" y="f51"/>
                  </a:moveTo>
                  <a:lnTo>
                    <a:pt x="f43" y="f39"/>
                  </a:lnTo>
                  <a:lnTo>
                    <a:pt x="f43" y="f57"/>
                  </a:lnTo>
                  <a:lnTo>
                    <a:pt x="f56" y="f42"/>
                  </a:lnTo>
                  <a:close/>
                </a:path>
                <a:path stroke="0">
                  <a:moveTo>
                    <a:pt x="f39" y="f51"/>
                  </a:moveTo>
                  <a:lnTo>
                    <a:pt x="f51" y="f39"/>
                  </a:lnTo>
                  <a:lnTo>
                    <a:pt x="f43" y="f39"/>
                  </a:lnTo>
                  <a:lnTo>
                    <a:pt x="f56" y="f51"/>
                  </a:lnTo>
                  <a:close/>
                </a:path>
                <a:path fill="none">
                  <a:moveTo>
                    <a:pt x="f39" y="f51"/>
                  </a:moveTo>
                  <a:lnTo>
                    <a:pt x="f51" y="f39"/>
                  </a:lnTo>
                  <a:lnTo>
                    <a:pt x="f43" y="f39"/>
                  </a:lnTo>
                  <a:lnTo>
                    <a:pt x="f43" y="f57"/>
                  </a:lnTo>
                  <a:lnTo>
                    <a:pt x="f56" y="f42"/>
                  </a:lnTo>
                  <a:lnTo>
                    <a:pt x="f39" y="f42"/>
                  </a:lnTo>
                  <a:close/>
                  <a:moveTo>
                    <a:pt x="f39" y="f51"/>
                  </a:moveTo>
                  <a:lnTo>
                    <a:pt x="f56" y="f51"/>
                  </a:lnTo>
                  <a:lnTo>
                    <a:pt x="f43" y="f39"/>
                  </a:lnTo>
                  <a:moveTo>
                    <a:pt x="f56" y="f51"/>
                  </a:moveTo>
                  <a:lnTo>
                    <a:pt x="f56" y="f42"/>
                  </a:lnTo>
                </a:path>
              </a:pathLst>
            </a:custGeom>
            <a:gradFill>
              <a:gsLst>
                <a:gs pos="0">
                  <a:srgbClr val="2E75B6"/>
                </a:gs>
                <a:gs pos="100000">
                  <a:srgbClr val="333F50"/>
                </a:gs>
              </a:gsLst>
              <a:lin ang="16200000"/>
            </a:gra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alibri" pitchFamily="16"/>
                <a:ea typeface="ＭＳ Ｐゴシック" pitchFamily="16"/>
              </a:endParaRPr>
            </a:p>
          </p:txBody>
        </p:sp>
      </p:grpSp>
      <p:sp>
        <p:nvSpPr>
          <p:cNvPr id="16" name="Tekstboks 50"/>
          <p:cNvSpPr txBox="1"/>
          <p:nvPr/>
        </p:nvSpPr>
        <p:spPr>
          <a:xfrm rot="16200004">
            <a:off x="1897803" y="4258494"/>
            <a:ext cx="116781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>
                <a:solidFill>
                  <a:srgbClr val="44546A"/>
                </a:solidFill>
                <a:latin typeface="Calibri" pitchFamily="34"/>
              </a:rPr>
              <a:t>MOVILIZADO</a:t>
            </a:r>
          </a:p>
        </p:txBody>
      </p:sp>
      <p:sp>
        <p:nvSpPr>
          <p:cNvPr id="17" name="Tekstboks 48"/>
          <p:cNvSpPr txBox="1"/>
          <p:nvPr/>
        </p:nvSpPr>
        <p:spPr>
          <a:xfrm rot="16200004">
            <a:off x="2022620" y="2433990"/>
            <a:ext cx="91884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>
                <a:solidFill>
                  <a:srgbClr val="44546A"/>
                </a:solidFill>
                <a:latin typeface="Calibri" pitchFamily="34"/>
              </a:rPr>
              <a:t>AÑADIDO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8798263" y="1676523"/>
            <a:ext cx="1604122" cy="312532"/>
            <a:chOff x="7207355" y="2147422"/>
            <a:chExt cx="1604122" cy="312532"/>
          </a:xfrm>
        </p:grpSpPr>
        <p:sp>
          <p:nvSpPr>
            <p:cNvPr id="19" name="Ellipse 60"/>
            <p:cNvSpPr/>
            <p:nvPr/>
          </p:nvSpPr>
          <p:spPr>
            <a:xfrm>
              <a:off x="7207355" y="2147422"/>
              <a:ext cx="274640" cy="27464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>
                <a:alpha val="56078"/>
              </a:srgbClr>
            </a:solidFill>
            <a:ln w="9528" cap="flat">
              <a:solidFill>
                <a:srgbClr val="E1E1E1"/>
              </a:solidFill>
              <a:prstDash val="solid"/>
              <a:round/>
            </a:ln>
            <a:effectLst>
              <a:outerShdw dist="22997" dir="5400000" algn="tl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alibri" pitchFamily="16"/>
                <a:ea typeface="ＭＳ Ｐゴシック" pitchFamily="16"/>
              </a:endParaRPr>
            </a:p>
          </p:txBody>
        </p:sp>
        <p:sp>
          <p:nvSpPr>
            <p:cNvPr id="20" name="Tekstboks 61"/>
            <p:cNvSpPr txBox="1"/>
            <p:nvPr/>
          </p:nvSpPr>
          <p:spPr>
            <a:xfrm>
              <a:off x="7480404" y="2152177"/>
              <a:ext cx="1331073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400">
                  <a:solidFill>
                    <a:srgbClr val="000000"/>
                  </a:solidFill>
                  <a:latin typeface="Calibri" pitchFamily="34"/>
                </a:rPr>
                <a:t>TRABAJADORES</a:t>
              </a:r>
            </a:p>
          </p:txBody>
        </p:sp>
      </p:grpSp>
      <p:sp>
        <p:nvSpPr>
          <p:cNvPr id="21" name="Tekstboks 88"/>
          <p:cNvSpPr txBox="1"/>
          <p:nvPr/>
        </p:nvSpPr>
        <p:spPr>
          <a:xfrm>
            <a:off x="2769716" y="3887132"/>
            <a:ext cx="2319293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6214" indent="-17621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>
                <a:solidFill>
                  <a:srgbClr val="000000"/>
                </a:solidFill>
                <a:latin typeface="Calibri" pitchFamily="34"/>
              </a:rPr>
              <a:t>-  Fondos propios no     utilizados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400" b="1">
              <a:solidFill>
                <a:srgbClr val="000000"/>
              </a:solidFill>
              <a:latin typeface="Calibri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>
                <a:solidFill>
                  <a:srgbClr val="FF0000"/>
                </a:solidFill>
                <a:latin typeface="Calibri" pitchFamily="34"/>
              </a:rPr>
              <a:t>- Suministros</a:t>
            </a:r>
          </a:p>
        </p:txBody>
      </p:sp>
      <p:sp>
        <p:nvSpPr>
          <p:cNvPr id="22" name="Tekstboks 94"/>
          <p:cNvSpPr txBox="1"/>
          <p:nvPr/>
        </p:nvSpPr>
        <p:spPr>
          <a:xfrm>
            <a:off x="2996744" y="1926657"/>
            <a:ext cx="1511951" cy="11695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dirty="0">
                <a:solidFill>
                  <a:srgbClr val="FFFFFF"/>
                </a:solidFill>
                <a:latin typeface="Calibri" pitchFamily="34"/>
              </a:rPr>
              <a:t>- Reservas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dirty="0">
                <a:solidFill>
                  <a:srgbClr val="FFFFFF"/>
                </a:solidFill>
                <a:latin typeface="Calibri" pitchFamily="34"/>
              </a:rPr>
              <a:t>- Bfº sin distribuir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kern="0" dirty="0">
                <a:solidFill>
                  <a:srgbClr val="FFFFFF"/>
                </a:solidFill>
                <a:latin typeface="Calibri" pitchFamily="34"/>
              </a:rPr>
              <a:t>-  Amortizaciones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400" b="1" dirty="0">
              <a:solidFill>
                <a:srgbClr val="FFFFFF"/>
              </a:solidFill>
              <a:latin typeface="Calibri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400" b="1" dirty="0">
              <a:solidFill>
                <a:srgbClr val="FFFFFF"/>
              </a:solidFill>
              <a:latin typeface="Calibri" pitchFamily="34"/>
            </a:endParaRPr>
          </a:p>
        </p:txBody>
      </p:sp>
      <p:sp>
        <p:nvSpPr>
          <p:cNvPr id="23" name="Title 11"/>
          <p:cNvSpPr txBox="1">
            <a:spLocks noGrp="1"/>
          </p:cNvSpPr>
          <p:nvPr>
            <p:ph type="title"/>
          </p:nvPr>
        </p:nvSpPr>
        <p:spPr>
          <a:xfrm>
            <a:off x="1628887" y="171030"/>
            <a:ext cx="7886700" cy="400110"/>
          </a:xfrm>
        </p:spPr>
        <p:txBody>
          <a:bodyPr/>
          <a:lstStyle/>
          <a:p>
            <a:pPr lvl="0"/>
            <a:r>
              <a:rPr lang="en-US" sz="2000" b="1" dirty="0"/>
              <a:t>MATRIZ DE DISTRIBUCIÓN DE VALOR SOCIAL (DE MERCADO)</a:t>
            </a:r>
          </a:p>
        </p:txBody>
      </p:sp>
      <p:sp>
        <p:nvSpPr>
          <p:cNvPr id="24" name="Tekstboks 94"/>
          <p:cNvSpPr txBox="1"/>
          <p:nvPr/>
        </p:nvSpPr>
        <p:spPr>
          <a:xfrm>
            <a:off x="5375820" y="1712570"/>
            <a:ext cx="2082621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dirty="0">
                <a:solidFill>
                  <a:srgbClr val="FFFFFF"/>
                </a:solidFill>
                <a:latin typeface="Calibri" pitchFamily="34"/>
              </a:rPr>
              <a:t>- Salarios netos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dirty="0">
                <a:solidFill>
                  <a:srgbClr val="FFFFFF"/>
                </a:solidFill>
                <a:latin typeface="Calibri" pitchFamily="34"/>
              </a:rPr>
              <a:t>- Dividendos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dirty="0">
                <a:solidFill>
                  <a:srgbClr val="FFFFFF"/>
                </a:solidFill>
                <a:latin typeface="Calibri" pitchFamily="34"/>
              </a:rPr>
              <a:t>- Seguridad Social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dirty="0">
                <a:solidFill>
                  <a:srgbClr val="FFFFFF"/>
                </a:solidFill>
                <a:latin typeface="Calibri" pitchFamily="34"/>
              </a:rPr>
              <a:t>- IRPF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dirty="0">
                <a:solidFill>
                  <a:srgbClr val="FFFFFF"/>
                </a:solidFill>
                <a:latin typeface="Calibri" pitchFamily="34"/>
              </a:rPr>
              <a:t>- Impuestos varios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dirty="0">
                <a:solidFill>
                  <a:srgbClr val="FFFFFF"/>
                </a:solidFill>
                <a:latin typeface="Calibri" pitchFamily="34"/>
              </a:rPr>
              <a:t>- Impuesto Bfº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dirty="0">
                <a:solidFill>
                  <a:srgbClr val="FFFFFF"/>
                </a:solidFill>
                <a:latin typeface="Calibri" pitchFamily="34"/>
              </a:rPr>
              <a:t>- Proveedores financieros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400" b="1" dirty="0">
              <a:solidFill>
                <a:srgbClr val="FFFFFF"/>
              </a:solidFill>
              <a:latin typeface="Calibri" pitchFamily="34"/>
            </a:endParaRPr>
          </a:p>
        </p:txBody>
      </p:sp>
      <p:sp>
        <p:nvSpPr>
          <p:cNvPr id="25" name="Tekstboks 94"/>
          <p:cNvSpPr txBox="1"/>
          <p:nvPr/>
        </p:nvSpPr>
        <p:spPr>
          <a:xfrm>
            <a:off x="5375820" y="3617182"/>
            <a:ext cx="2221379" cy="189282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285750" indent="-285750"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00" b="1" dirty="0">
                <a:solidFill>
                  <a:srgbClr val="FFFFFF"/>
                </a:solidFill>
                <a:latin typeface="Calibri" pitchFamily="34"/>
              </a:rPr>
              <a:t>Proveedores (Indirecto)</a:t>
            </a:r>
          </a:p>
          <a:p>
            <a:pPr marL="285750" indent="-285750"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00" b="1" dirty="0">
                <a:solidFill>
                  <a:srgbClr val="FFFFFF"/>
                </a:solidFill>
                <a:latin typeface="Calibri" pitchFamily="34"/>
              </a:rPr>
              <a:t>Proveedores de inversión</a:t>
            </a:r>
          </a:p>
          <a:p>
            <a:pPr marL="196852" indent="-20638"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00" b="1" dirty="0">
                <a:solidFill>
                  <a:srgbClr val="FFFFFF"/>
                </a:solidFill>
                <a:latin typeface="Calibri" pitchFamily="34"/>
              </a:rPr>
              <a:t>  Salarios netos</a:t>
            </a:r>
          </a:p>
          <a:p>
            <a:pPr marL="196852" indent="-20638"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00" b="1" dirty="0">
                <a:solidFill>
                  <a:srgbClr val="FFFFFF"/>
                </a:solidFill>
                <a:latin typeface="Calibri" pitchFamily="34"/>
              </a:rPr>
              <a:t>  Resultados</a:t>
            </a:r>
          </a:p>
          <a:p>
            <a:pPr marL="196852" indent="-20638"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00" b="1" dirty="0">
                <a:solidFill>
                  <a:srgbClr val="FFFFFF"/>
                </a:solidFill>
                <a:latin typeface="Calibri" pitchFamily="34"/>
              </a:rPr>
              <a:t>  Seguridad Social</a:t>
            </a:r>
          </a:p>
          <a:p>
            <a:pPr marL="196852" indent="-20638"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00" b="1" dirty="0">
                <a:solidFill>
                  <a:srgbClr val="FFFFFF"/>
                </a:solidFill>
                <a:latin typeface="Calibri" pitchFamily="34"/>
              </a:rPr>
              <a:t>   IRPF</a:t>
            </a:r>
          </a:p>
          <a:p>
            <a:pPr marL="196852" indent="-20638"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00" b="1" dirty="0">
                <a:solidFill>
                  <a:srgbClr val="FFFFFF"/>
                </a:solidFill>
                <a:latin typeface="Calibri" pitchFamily="34"/>
              </a:rPr>
              <a:t>  Impuestos</a:t>
            </a:r>
          </a:p>
          <a:p>
            <a:pPr marL="196852" indent="-20638"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00" b="1" dirty="0">
                <a:solidFill>
                  <a:srgbClr val="FFFFFF"/>
                </a:solidFill>
                <a:latin typeface="Calibri" pitchFamily="34"/>
              </a:rPr>
              <a:t>  IVA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00" b="1" dirty="0">
                <a:solidFill>
                  <a:srgbClr val="FFFFFF"/>
                </a:solidFill>
                <a:latin typeface="Calibri" pitchFamily="34"/>
              </a:rPr>
              <a:t>- IVA</a:t>
            </a:r>
          </a:p>
        </p:txBody>
      </p:sp>
      <p:cxnSp>
        <p:nvCxnSpPr>
          <p:cNvPr id="26" name="Conector recto de flecha 18"/>
          <p:cNvCxnSpPr/>
          <p:nvPr/>
        </p:nvCxnSpPr>
        <p:spPr>
          <a:xfrm>
            <a:off x="6718333" y="1871895"/>
            <a:ext cx="1988409" cy="15005"/>
          </a:xfrm>
          <a:prstGeom prst="straightConnector1">
            <a:avLst/>
          </a:prstGeom>
          <a:noFill/>
          <a:ln w="19046" cap="flat">
            <a:solidFill>
              <a:srgbClr val="C00000"/>
            </a:solidFill>
            <a:prstDash val="solid"/>
            <a:miter/>
            <a:tailEnd type="arrow"/>
          </a:ln>
        </p:spPr>
      </p:cxnSp>
      <p:cxnSp>
        <p:nvCxnSpPr>
          <p:cNvPr id="27" name="Conector angular 23"/>
          <p:cNvCxnSpPr/>
          <p:nvPr/>
        </p:nvCxnSpPr>
        <p:spPr>
          <a:xfrm rot="5400013" flipH="1" flipV="1">
            <a:off x="6336126" y="2525366"/>
            <a:ext cx="2268590" cy="978161"/>
          </a:xfrm>
          <a:prstGeom prst="bentConnector3">
            <a:avLst>
              <a:gd name="adj1" fmla="val -48"/>
            </a:avLst>
          </a:prstGeom>
          <a:noFill/>
          <a:ln w="19046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28" name="Conector angular 28"/>
          <p:cNvCxnSpPr/>
          <p:nvPr/>
        </p:nvCxnSpPr>
        <p:spPr>
          <a:xfrm rot="5400013" flipH="1" flipV="1">
            <a:off x="6396793" y="2580050"/>
            <a:ext cx="2138516" cy="1495474"/>
          </a:xfrm>
          <a:prstGeom prst="bentConnector3">
            <a:avLst>
              <a:gd name="adj1" fmla="val 471"/>
            </a:avLst>
          </a:prstGeom>
          <a:noFill/>
          <a:ln w="19046" cap="flat">
            <a:solidFill>
              <a:srgbClr val="5B9BD5"/>
            </a:solidFill>
            <a:prstDash val="solid"/>
            <a:miter/>
          </a:ln>
        </p:spPr>
      </p:cxnSp>
      <p:grpSp>
        <p:nvGrpSpPr>
          <p:cNvPr id="81" name="Grupo 80"/>
          <p:cNvGrpSpPr/>
          <p:nvPr/>
        </p:nvGrpSpPr>
        <p:grpSpPr>
          <a:xfrm>
            <a:off x="8812034" y="2114375"/>
            <a:ext cx="1370530" cy="312541"/>
            <a:chOff x="7221126" y="2585273"/>
            <a:chExt cx="1370530" cy="312541"/>
          </a:xfrm>
        </p:grpSpPr>
        <p:sp>
          <p:nvSpPr>
            <p:cNvPr id="30" name="Ellipse 60"/>
            <p:cNvSpPr/>
            <p:nvPr/>
          </p:nvSpPr>
          <p:spPr>
            <a:xfrm>
              <a:off x="7221126" y="2585273"/>
              <a:ext cx="274640" cy="27464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2E75B6">
                <a:alpha val="56078"/>
              </a:srgbClr>
            </a:solidFill>
            <a:ln w="9528" cap="flat">
              <a:solidFill>
                <a:srgbClr val="E1E1E1"/>
              </a:solidFill>
              <a:prstDash val="solid"/>
              <a:round/>
            </a:ln>
            <a:effectLst>
              <a:outerShdw dist="22997" dir="5400000" algn="tl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alibri" pitchFamily="16"/>
                <a:ea typeface="ＭＳ Ｐゴシック" pitchFamily="16"/>
              </a:endParaRPr>
            </a:p>
          </p:txBody>
        </p:sp>
        <p:sp>
          <p:nvSpPr>
            <p:cNvPr id="31" name="Tekstboks 61"/>
            <p:cNvSpPr txBox="1"/>
            <p:nvPr/>
          </p:nvSpPr>
          <p:spPr>
            <a:xfrm>
              <a:off x="7494175" y="2590037"/>
              <a:ext cx="1097481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400">
                  <a:solidFill>
                    <a:srgbClr val="000000"/>
                  </a:solidFill>
                  <a:latin typeface="Calibri" pitchFamily="34"/>
                </a:rPr>
                <a:t>INVERSORES</a:t>
              </a:r>
            </a:p>
          </p:txBody>
        </p:sp>
      </p:grpSp>
      <p:cxnSp>
        <p:nvCxnSpPr>
          <p:cNvPr id="32" name="Conector recto de flecha 37"/>
          <p:cNvCxnSpPr/>
          <p:nvPr/>
        </p:nvCxnSpPr>
        <p:spPr>
          <a:xfrm>
            <a:off x="7489703" y="2922686"/>
            <a:ext cx="1217039" cy="14612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miter/>
            <a:tailEnd type="arrow"/>
          </a:ln>
        </p:spPr>
      </p:cxnSp>
      <p:cxnSp>
        <p:nvCxnSpPr>
          <p:cNvPr id="33" name="Conector recto 41"/>
          <p:cNvCxnSpPr/>
          <p:nvPr/>
        </p:nvCxnSpPr>
        <p:spPr>
          <a:xfrm>
            <a:off x="7470426" y="2289593"/>
            <a:ext cx="0" cy="640857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</p:cxnSp>
      <p:cxnSp>
        <p:nvCxnSpPr>
          <p:cNvPr id="34" name="Conector recto 44"/>
          <p:cNvCxnSpPr/>
          <p:nvPr/>
        </p:nvCxnSpPr>
        <p:spPr>
          <a:xfrm flipH="1">
            <a:off x="6981350" y="2289592"/>
            <a:ext cx="489076" cy="0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</p:cxnSp>
      <p:cxnSp>
        <p:nvCxnSpPr>
          <p:cNvPr id="35" name="Conector recto 60"/>
          <p:cNvCxnSpPr/>
          <p:nvPr/>
        </p:nvCxnSpPr>
        <p:spPr>
          <a:xfrm flipH="1">
            <a:off x="6143148" y="2519591"/>
            <a:ext cx="1327279" cy="0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</p:cxnSp>
      <p:cxnSp>
        <p:nvCxnSpPr>
          <p:cNvPr id="36" name="Conector recto 64"/>
          <p:cNvCxnSpPr/>
          <p:nvPr/>
        </p:nvCxnSpPr>
        <p:spPr>
          <a:xfrm flipH="1" flipV="1">
            <a:off x="6981350" y="2735051"/>
            <a:ext cx="489076" cy="4892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</p:cxnSp>
      <p:cxnSp>
        <p:nvCxnSpPr>
          <p:cNvPr id="37" name="Conector recto 79"/>
          <p:cNvCxnSpPr/>
          <p:nvPr/>
        </p:nvCxnSpPr>
        <p:spPr>
          <a:xfrm flipH="1">
            <a:off x="6718332" y="2930449"/>
            <a:ext cx="752094" cy="0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</p:cxnSp>
      <p:grpSp>
        <p:nvGrpSpPr>
          <p:cNvPr id="80" name="Grupo 79"/>
          <p:cNvGrpSpPr/>
          <p:nvPr/>
        </p:nvGrpSpPr>
        <p:grpSpPr>
          <a:xfrm>
            <a:off x="8812939" y="2715182"/>
            <a:ext cx="1776020" cy="312541"/>
            <a:chOff x="7222031" y="3186080"/>
            <a:chExt cx="1776020" cy="312541"/>
          </a:xfrm>
        </p:grpSpPr>
        <p:sp>
          <p:nvSpPr>
            <p:cNvPr id="39" name="Ellipse 60"/>
            <p:cNvSpPr/>
            <p:nvPr/>
          </p:nvSpPr>
          <p:spPr>
            <a:xfrm>
              <a:off x="7222031" y="3186080"/>
              <a:ext cx="274640" cy="27464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95959">
                <a:alpha val="56078"/>
              </a:srgbClr>
            </a:solidFill>
            <a:ln w="9528" cap="flat">
              <a:solidFill>
                <a:srgbClr val="E1E1E1"/>
              </a:solidFill>
              <a:prstDash val="solid"/>
              <a:round/>
            </a:ln>
            <a:effectLst>
              <a:outerShdw dist="22997" dir="5400000" algn="tl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alibri" pitchFamily="16"/>
                <a:ea typeface="ＭＳ Ｐゴシック" pitchFamily="16"/>
              </a:endParaRPr>
            </a:p>
          </p:txBody>
        </p:sp>
        <p:sp>
          <p:nvSpPr>
            <p:cNvPr id="40" name="Tekstboks 61"/>
            <p:cNvSpPr txBox="1"/>
            <p:nvPr/>
          </p:nvSpPr>
          <p:spPr>
            <a:xfrm>
              <a:off x="7495080" y="3190844"/>
              <a:ext cx="1502971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400">
                  <a:solidFill>
                    <a:srgbClr val="000000"/>
                  </a:solidFill>
                  <a:latin typeface="Calibri" pitchFamily="34"/>
                </a:rPr>
                <a:t>ADMINISTRACIÓN</a:t>
              </a:r>
            </a:p>
          </p:txBody>
        </p:sp>
      </p:grpSp>
      <p:cxnSp>
        <p:nvCxnSpPr>
          <p:cNvPr id="41" name="Conector recto 96"/>
          <p:cNvCxnSpPr/>
          <p:nvPr/>
        </p:nvCxnSpPr>
        <p:spPr>
          <a:xfrm>
            <a:off x="7470426" y="4540168"/>
            <a:ext cx="0" cy="628650"/>
          </a:xfrm>
          <a:prstGeom prst="straightConnector1">
            <a:avLst/>
          </a:prstGeom>
          <a:noFill/>
          <a:ln w="19046" cap="flat">
            <a:solidFill>
              <a:srgbClr val="A5A5A5"/>
            </a:solidFill>
            <a:prstDash val="solid"/>
            <a:miter/>
          </a:ln>
        </p:spPr>
      </p:cxnSp>
      <p:cxnSp>
        <p:nvCxnSpPr>
          <p:cNvPr id="42" name="Conector recto 100"/>
          <p:cNvCxnSpPr/>
          <p:nvPr/>
        </p:nvCxnSpPr>
        <p:spPr>
          <a:xfrm flipH="1">
            <a:off x="7107958" y="4540168"/>
            <a:ext cx="362468" cy="0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</p:cxnSp>
      <p:cxnSp>
        <p:nvCxnSpPr>
          <p:cNvPr id="43" name="Conector recto 102"/>
          <p:cNvCxnSpPr/>
          <p:nvPr/>
        </p:nvCxnSpPr>
        <p:spPr>
          <a:xfrm flipH="1">
            <a:off x="6314598" y="4746868"/>
            <a:ext cx="1155829" cy="0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</p:cxnSp>
      <p:cxnSp>
        <p:nvCxnSpPr>
          <p:cNvPr id="44" name="Conector recto 105"/>
          <p:cNvCxnSpPr/>
          <p:nvPr/>
        </p:nvCxnSpPr>
        <p:spPr>
          <a:xfrm flipH="1">
            <a:off x="6718332" y="4958186"/>
            <a:ext cx="752094" cy="0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</p:cxnSp>
      <p:cxnSp>
        <p:nvCxnSpPr>
          <p:cNvPr id="45" name="Conector recto 107"/>
          <p:cNvCxnSpPr/>
          <p:nvPr/>
        </p:nvCxnSpPr>
        <p:spPr>
          <a:xfrm flipH="1">
            <a:off x="6314598" y="5159300"/>
            <a:ext cx="1155829" cy="9519"/>
          </a:xfrm>
          <a:prstGeom prst="straightConnector1">
            <a:avLst/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</p:cxnSp>
      <p:cxnSp>
        <p:nvCxnSpPr>
          <p:cNvPr id="46" name="Conector angular 113"/>
          <p:cNvCxnSpPr/>
          <p:nvPr/>
        </p:nvCxnSpPr>
        <p:spPr>
          <a:xfrm flipV="1">
            <a:off x="5951655" y="2929993"/>
            <a:ext cx="2482029" cy="2396953"/>
          </a:xfrm>
          <a:prstGeom prst="bentConnector3">
            <a:avLst>
              <a:gd name="adj1" fmla="val 97893"/>
            </a:avLst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</p:cxnSp>
      <p:cxnSp>
        <p:nvCxnSpPr>
          <p:cNvPr id="47" name="Conector angular 124"/>
          <p:cNvCxnSpPr/>
          <p:nvPr/>
        </p:nvCxnSpPr>
        <p:spPr>
          <a:xfrm>
            <a:off x="6718333" y="2114374"/>
            <a:ext cx="1988409" cy="137316"/>
          </a:xfrm>
          <a:prstGeom prst="bentConnector3">
            <a:avLst/>
          </a:prstGeom>
          <a:noFill/>
          <a:ln w="19046" cap="flat">
            <a:solidFill>
              <a:srgbClr val="5B9BD5"/>
            </a:solidFill>
            <a:prstDash val="solid"/>
            <a:miter/>
            <a:tailEnd type="arrow"/>
          </a:ln>
        </p:spPr>
      </p:cxnSp>
      <p:cxnSp>
        <p:nvCxnSpPr>
          <p:cNvPr id="48" name="Conector recto de flecha 130"/>
          <p:cNvCxnSpPr/>
          <p:nvPr/>
        </p:nvCxnSpPr>
        <p:spPr>
          <a:xfrm>
            <a:off x="7353741" y="3167297"/>
            <a:ext cx="1353001" cy="0"/>
          </a:xfrm>
          <a:prstGeom prst="straightConnector1">
            <a:avLst/>
          </a:prstGeom>
          <a:noFill/>
          <a:ln w="19046" cap="flat">
            <a:solidFill>
              <a:srgbClr val="ED7D31"/>
            </a:solidFill>
            <a:prstDash val="solid"/>
            <a:miter/>
            <a:tailEnd type="arrow"/>
          </a:ln>
        </p:spPr>
      </p:cxnSp>
      <p:grpSp>
        <p:nvGrpSpPr>
          <p:cNvPr id="79" name="Grupo 78"/>
          <p:cNvGrpSpPr/>
          <p:nvPr/>
        </p:nvGrpSpPr>
        <p:grpSpPr>
          <a:xfrm>
            <a:off x="8832224" y="3101178"/>
            <a:ext cx="1577376" cy="527983"/>
            <a:chOff x="7241316" y="3572076"/>
            <a:chExt cx="1577376" cy="527983"/>
          </a:xfrm>
        </p:grpSpPr>
        <p:sp>
          <p:nvSpPr>
            <p:cNvPr id="50" name="Ellipse 60"/>
            <p:cNvSpPr/>
            <p:nvPr/>
          </p:nvSpPr>
          <p:spPr>
            <a:xfrm>
              <a:off x="7241316" y="3572076"/>
              <a:ext cx="274640" cy="27464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C000">
                <a:alpha val="56078"/>
              </a:srgbClr>
            </a:solidFill>
            <a:ln w="9528" cap="flat">
              <a:solidFill>
                <a:srgbClr val="E1E1E1"/>
              </a:solidFill>
              <a:prstDash val="solid"/>
              <a:round/>
            </a:ln>
            <a:effectLst>
              <a:outerShdw dist="22997" dir="5400000" algn="tl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alibri" pitchFamily="16"/>
                <a:ea typeface="ＭＳ Ｐゴシック" pitchFamily="16"/>
              </a:endParaRPr>
            </a:p>
          </p:txBody>
        </p:sp>
        <p:sp>
          <p:nvSpPr>
            <p:cNvPr id="51" name="Tekstboks 61"/>
            <p:cNvSpPr txBox="1"/>
            <p:nvPr/>
          </p:nvSpPr>
          <p:spPr>
            <a:xfrm>
              <a:off x="7514365" y="3576840"/>
              <a:ext cx="1304327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400">
                  <a:solidFill>
                    <a:srgbClr val="000000"/>
                  </a:solidFill>
                  <a:latin typeface="Calibri" pitchFamily="34"/>
                </a:rPr>
                <a:t>PROVEEDORES </a:t>
              </a:r>
            </a:p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400">
                  <a:solidFill>
                    <a:srgbClr val="000000"/>
                  </a:solidFill>
                  <a:latin typeface="Calibri" pitchFamily="34"/>
                </a:rPr>
                <a:t>FINANCIEROS</a:t>
              </a:r>
            </a:p>
          </p:txBody>
        </p:sp>
      </p:grpSp>
      <p:sp>
        <p:nvSpPr>
          <p:cNvPr id="52" name="Cerrar llave 136"/>
          <p:cNvSpPr/>
          <p:nvPr/>
        </p:nvSpPr>
        <p:spPr>
          <a:xfrm rot="16200004">
            <a:off x="5099668" y="-1321744"/>
            <a:ext cx="245397" cy="510227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56 0 f59"/>
              <a:gd name="f64" fmla="+- f42 0 f59"/>
              <a:gd name="f65" fmla="+- f60 0 f1"/>
              <a:gd name="f66" fmla="*/ f59 f37 1"/>
              <a:gd name="f67" fmla="cos 1 f65"/>
              <a:gd name="f68" fmla="sin 1 f65"/>
              <a:gd name="f69" fmla="*/ f63 f37 1"/>
              <a:gd name="f70" fmla="*/ f64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8" name="Grupo 77"/>
          <p:cNvGrpSpPr/>
          <p:nvPr/>
        </p:nvGrpSpPr>
        <p:grpSpPr>
          <a:xfrm>
            <a:off x="8812035" y="806747"/>
            <a:ext cx="1134057" cy="312541"/>
            <a:chOff x="7221126" y="1277645"/>
            <a:chExt cx="1134057" cy="312541"/>
          </a:xfrm>
        </p:grpSpPr>
        <p:sp>
          <p:nvSpPr>
            <p:cNvPr id="54" name="Ellipse 60"/>
            <p:cNvSpPr/>
            <p:nvPr/>
          </p:nvSpPr>
          <p:spPr>
            <a:xfrm>
              <a:off x="7221126" y="1277645"/>
              <a:ext cx="274640" cy="27464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B050">
                <a:alpha val="56078"/>
              </a:srgbClr>
            </a:solidFill>
            <a:ln w="9528" cap="flat">
              <a:solidFill>
                <a:srgbClr val="E1E1E1"/>
              </a:solidFill>
              <a:prstDash val="solid"/>
              <a:round/>
            </a:ln>
            <a:effectLst>
              <a:outerShdw dist="22997" dir="5400000" algn="tl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alibri" pitchFamily="16"/>
                <a:ea typeface="ＭＳ Ｐゴシック" pitchFamily="16"/>
              </a:endParaRPr>
            </a:p>
          </p:txBody>
        </p:sp>
        <p:sp>
          <p:nvSpPr>
            <p:cNvPr id="55" name="Tekstboks 61"/>
            <p:cNvSpPr txBox="1"/>
            <p:nvPr/>
          </p:nvSpPr>
          <p:spPr>
            <a:xfrm>
              <a:off x="7494175" y="1282409"/>
              <a:ext cx="86100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400">
                  <a:solidFill>
                    <a:srgbClr val="000000"/>
                  </a:solidFill>
                  <a:latin typeface="Calibri" pitchFamily="34"/>
                </a:rPr>
                <a:t>CLIENTES</a:t>
              </a:r>
            </a:p>
          </p:txBody>
        </p:sp>
      </p:grpSp>
      <p:cxnSp>
        <p:nvCxnSpPr>
          <p:cNvPr id="56" name="Conector angular 142"/>
          <p:cNvCxnSpPr>
            <a:stCxn id="52" idx="5"/>
          </p:cNvCxnSpPr>
          <p:nvPr/>
        </p:nvCxnSpPr>
        <p:spPr>
          <a:xfrm rot="5400013" flipH="1" flipV="1">
            <a:off x="6883217" y="-716800"/>
            <a:ext cx="162644" cy="3484366"/>
          </a:xfrm>
          <a:prstGeom prst="bentConnector3">
            <a:avLst/>
          </a:prstGeom>
          <a:noFill/>
          <a:ln w="6345" cap="flat">
            <a:solidFill>
              <a:srgbClr val="5B9BD5"/>
            </a:solidFill>
            <a:prstDash val="solid"/>
            <a:miter/>
            <a:tailEnd type="arrow"/>
          </a:ln>
        </p:spPr>
      </p:cxnSp>
      <p:cxnSp>
        <p:nvCxnSpPr>
          <p:cNvPr id="57" name="Conector recto 145"/>
          <p:cNvCxnSpPr/>
          <p:nvPr/>
        </p:nvCxnSpPr>
        <p:spPr>
          <a:xfrm flipH="1">
            <a:off x="2989016" y="659015"/>
            <a:ext cx="2268306" cy="0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cxnSp>
      <p:sp>
        <p:nvSpPr>
          <p:cNvPr id="58" name="Rectángulo 146"/>
          <p:cNvSpPr/>
          <p:nvPr/>
        </p:nvSpPr>
        <p:spPr>
          <a:xfrm rot="16200004">
            <a:off x="1303599" y="3409180"/>
            <a:ext cx="1547218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>
                <a:solidFill>
                  <a:srgbClr val="000000"/>
                </a:solidFill>
                <a:latin typeface="Calibri"/>
              </a:rPr>
              <a:t>VALOR (input)</a:t>
            </a:r>
            <a:endParaRPr lang="es-ES" b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Rectángulo 147"/>
          <p:cNvSpPr/>
          <p:nvPr/>
        </p:nvSpPr>
        <p:spPr>
          <a:xfrm>
            <a:off x="4437571" y="1008226"/>
            <a:ext cx="1747594" cy="29751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algn="ctr" defTabSz="457200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>
                <a:solidFill>
                  <a:srgbClr val="000000"/>
                </a:solidFill>
                <a:latin typeface="Calibri"/>
              </a:rPr>
              <a:t>VALOR  (output)</a:t>
            </a:r>
            <a:endParaRPr lang="es-ES" b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Cerrar llave 148"/>
          <p:cNvSpPr/>
          <p:nvPr/>
        </p:nvSpPr>
        <p:spPr>
          <a:xfrm rot="5400013">
            <a:off x="9596014" y="3451421"/>
            <a:ext cx="94859" cy="17100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49192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56 0 f59"/>
              <a:gd name="f64" fmla="+- f42 0 f59"/>
              <a:gd name="f65" fmla="+- f60 0 f1"/>
              <a:gd name="f66" fmla="*/ f59 f37 1"/>
              <a:gd name="f67" fmla="cos 1 f65"/>
              <a:gd name="f68" fmla="sin 1 f65"/>
              <a:gd name="f69" fmla="*/ f63 f37 1"/>
              <a:gd name="f70" fmla="*/ f64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12701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Rectángulo 154"/>
          <p:cNvSpPr/>
          <p:nvPr/>
        </p:nvSpPr>
        <p:spPr>
          <a:xfrm>
            <a:off x="8846956" y="314342"/>
            <a:ext cx="1681871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>
                <a:solidFill>
                  <a:srgbClr val="000000"/>
                </a:solidFill>
                <a:latin typeface="Calibri"/>
              </a:rPr>
              <a:t>STAKEHOLDERS</a:t>
            </a:r>
            <a:endParaRPr lang="es-ES" b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Rectángulo 155"/>
          <p:cNvSpPr/>
          <p:nvPr/>
        </p:nvSpPr>
        <p:spPr>
          <a:xfrm>
            <a:off x="8764194" y="703428"/>
            <a:ext cx="1824767" cy="4417768"/>
          </a:xfrm>
          <a:prstGeom prst="rect">
            <a:avLst/>
          </a:prstGeom>
          <a:noFill/>
          <a:ln w="28575" cap="flat">
            <a:solidFill>
              <a:srgbClr val="4472C4"/>
            </a:solidFill>
            <a:custDash>
              <a:ds d="800000" sp="800000"/>
              <a:ds d="100000" sp="8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8866469" y="4566010"/>
            <a:ext cx="1210107" cy="312541"/>
            <a:chOff x="7275560" y="5036908"/>
            <a:chExt cx="1210107" cy="312541"/>
          </a:xfrm>
        </p:grpSpPr>
        <p:sp>
          <p:nvSpPr>
            <p:cNvPr id="64" name="Ellipse 60"/>
            <p:cNvSpPr/>
            <p:nvPr/>
          </p:nvSpPr>
          <p:spPr>
            <a:xfrm>
              <a:off x="7275560" y="5036908"/>
              <a:ext cx="274640" cy="27464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C00FF">
                <a:alpha val="55686"/>
              </a:srgbClr>
            </a:solidFill>
            <a:ln w="9528" cap="flat">
              <a:solidFill>
                <a:srgbClr val="E1E1E1"/>
              </a:solidFill>
              <a:prstDash val="solid"/>
              <a:round/>
            </a:ln>
            <a:effectLst>
              <a:outerShdw dist="22997" dir="5400000" algn="tl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alibri" pitchFamily="16"/>
                <a:ea typeface="ＭＳ Ｐゴシック" pitchFamily="16"/>
              </a:endParaRPr>
            </a:p>
          </p:txBody>
        </p:sp>
        <p:sp>
          <p:nvSpPr>
            <p:cNvPr id="65" name="Tekstboks 61"/>
            <p:cNvSpPr txBox="1"/>
            <p:nvPr/>
          </p:nvSpPr>
          <p:spPr>
            <a:xfrm>
              <a:off x="7548618" y="5041672"/>
              <a:ext cx="937049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400">
                  <a:solidFill>
                    <a:srgbClr val="000000"/>
                  </a:solidFill>
                  <a:latin typeface="Calibri" pitchFamily="34"/>
                </a:rPr>
                <a:t>SOCIEDAD</a:t>
              </a: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8865572" y="3751635"/>
            <a:ext cx="1577376" cy="312532"/>
            <a:chOff x="7274664" y="4222534"/>
            <a:chExt cx="1577376" cy="312532"/>
          </a:xfrm>
        </p:grpSpPr>
        <p:sp>
          <p:nvSpPr>
            <p:cNvPr id="67" name="Ellipse 60"/>
            <p:cNvSpPr/>
            <p:nvPr/>
          </p:nvSpPr>
          <p:spPr>
            <a:xfrm>
              <a:off x="7274664" y="4222534"/>
              <a:ext cx="274640" cy="27464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00">
                <a:alpha val="56078"/>
              </a:srgbClr>
            </a:solidFill>
            <a:ln w="9528" cap="flat">
              <a:solidFill>
                <a:srgbClr val="E1E1E1"/>
              </a:solidFill>
              <a:prstDash val="solid"/>
              <a:round/>
            </a:ln>
            <a:effectLst>
              <a:outerShdw dist="22997" dir="5400000" algn="tl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alibri" pitchFamily="16"/>
                <a:ea typeface="ＭＳ Ｐゴシック" pitchFamily="16"/>
              </a:endParaRPr>
            </a:p>
          </p:txBody>
        </p:sp>
        <p:sp>
          <p:nvSpPr>
            <p:cNvPr id="68" name="Tekstboks 61"/>
            <p:cNvSpPr txBox="1"/>
            <p:nvPr/>
          </p:nvSpPr>
          <p:spPr>
            <a:xfrm>
              <a:off x="7547713" y="4227289"/>
              <a:ext cx="130432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400">
                  <a:solidFill>
                    <a:srgbClr val="000000"/>
                  </a:solidFill>
                  <a:latin typeface="Calibri" pitchFamily="34"/>
                </a:rPr>
                <a:t>PROVEEDORES </a:t>
              </a:r>
            </a:p>
          </p:txBody>
        </p:sp>
      </p:grpSp>
      <p:cxnSp>
        <p:nvCxnSpPr>
          <p:cNvPr id="69" name="Conector recto 165"/>
          <p:cNvCxnSpPr/>
          <p:nvPr/>
        </p:nvCxnSpPr>
        <p:spPr>
          <a:xfrm>
            <a:off x="8764194" y="1376481"/>
            <a:ext cx="1824767" cy="10918"/>
          </a:xfrm>
          <a:prstGeom prst="straightConnector1">
            <a:avLst/>
          </a:prstGeom>
          <a:noFill/>
          <a:ln w="12701" cap="flat">
            <a:solidFill>
              <a:srgbClr val="0070C0"/>
            </a:solidFill>
            <a:custDash>
              <a:ds d="799921" sp="799921"/>
              <a:ds d="100000" sp="799921"/>
              <a:ds d="100000" sp="799921"/>
            </a:custDash>
            <a:miter/>
          </a:ln>
        </p:spPr>
      </p:cxnSp>
      <p:cxnSp>
        <p:nvCxnSpPr>
          <p:cNvPr id="70" name="Conector recto de flecha 167"/>
          <p:cNvCxnSpPr/>
          <p:nvPr/>
        </p:nvCxnSpPr>
        <p:spPr>
          <a:xfrm flipH="1">
            <a:off x="9643525" y="1237264"/>
            <a:ext cx="4792" cy="268120"/>
          </a:xfrm>
          <a:prstGeom prst="straightConnector1">
            <a:avLst/>
          </a:prstGeom>
          <a:noFill/>
          <a:ln w="28575" cap="flat">
            <a:solidFill>
              <a:srgbClr val="5B9BD5"/>
            </a:solidFill>
            <a:prstDash val="solid"/>
            <a:miter/>
            <a:headEnd type="arrow"/>
            <a:tailEnd type="arrow"/>
          </a:ln>
        </p:spPr>
      </p:cxnSp>
      <p:sp>
        <p:nvSpPr>
          <p:cNvPr id="71" name="Rectángulo 71"/>
          <p:cNvSpPr/>
          <p:nvPr/>
        </p:nvSpPr>
        <p:spPr>
          <a:xfrm>
            <a:off x="3936281" y="5645551"/>
            <a:ext cx="2305439" cy="29751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algn="ctr" defTabSz="457200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1">
                <a:solidFill>
                  <a:srgbClr val="C00000"/>
                </a:solidFill>
                <a:latin typeface="Calibri"/>
              </a:rPr>
              <a:t>VALOR SOCIAL BRUTO</a:t>
            </a:r>
            <a:endParaRPr lang="es-ES" b="1" i="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2" name="Rectángulo 74"/>
          <p:cNvSpPr/>
          <p:nvPr/>
        </p:nvSpPr>
        <p:spPr>
          <a:xfrm>
            <a:off x="1518195" y="998733"/>
            <a:ext cx="1619256" cy="4898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457200">
              <a:lnSpc>
                <a:spcPts val="1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1">
                <a:solidFill>
                  <a:srgbClr val="00B050"/>
                </a:solidFill>
                <a:latin typeface="Calibri"/>
              </a:rPr>
              <a:t>VALOR SOCIAL NETO</a:t>
            </a:r>
            <a:endParaRPr lang="es-ES" b="1" i="1">
              <a:solidFill>
                <a:srgbClr val="00B050"/>
              </a:solidFill>
              <a:latin typeface="Calibri"/>
            </a:endParaRPr>
          </a:p>
        </p:txBody>
      </p:sp>
      <p:cxnSp>
        <p:nvCxnSpPr>
          <p:cNvPr id="73" name="Conector recto 88"/>
          <p:cNvCxnSpPr/>
          <p:nvPr/>
        </p:nvCxnSpPr>
        <p:spPr>
          <a:xfrm flipV="1">
            <a:off x="7466056" y="4867679"/>
            <a:ext cx="912790" cy="10872"/>
          </a:xfrm>
          <a:prstGeom prst="straightConnector1">
            <a:avLst/>
          </a:prstGeom>
          <a:noFill/>
          <a:ln w="19046" cap="flat">
            <a:solidFill>
              <a:srgbClr val="A5A5A5"/>
            </a:solidFill>
            <a:prstDash val="solid"/>
            <a:miter/>
          </a:ln>
        </p:spPr>
      </p:cxnSp>
      <p:cxnSp>
        <p:nvCxnSpPr>
          <p:cNvPr id="74" name="Conector angular 94"/>
          <p:cNvCxnSpPr/>
          <p:nvPr/>
        </p:nvCxnSpPr>
        <p:spPr>
          <a:xfrm>
            <a:off x="7466057" y="3771415"/>
            <a:ext cx="1253505" cy="82625"/>
          </a:xfrm>
          <a:prstGeom prst="bentConnector3">
            <a:avLst>
              <a:gd name="adj1" fmla="val 50001"/>
            </a:avLst>
          </a:prstGeom>
          <a:noFill/>
          <a:ln w="19046" cap="flat">
            <a:solidFill>
              <a:srgbClr val="FFC000"/>
            </a:solidFill>
            <a:prstDash val="solid"/>
            <a:miter/>
            <a:tailEnd type="arrow"/>
          </a:ln>
        </p:spPr>
      </p:cxnSp>
      <p:cxnSp>
        <p:nvCxnSpPr>
          <p:cNvPr id="75" name="Conector angular 97"/>
          <p:cNvCxnSpPr/>
          <p:nvPr/>
        </p:nvCxnSpPr>
        <p:spPr>
          <a:xfrm flipV="1">
            <a:off x="7597200" y="3854039"/>
            <a:ext cx="509925" cy="172236"/>
          </a:xfrm>
          <a:prstGeom prst="bentConnector3">
            <a:avLst>
              <a:gd name="adj1" fmla="val 96325"/>
            </a:avLst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7558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119BA9B-28E7-4CA3-94CD-10EA4225F08B}"/>
              </a:ext>
            </a:extLst>
          </p:cNvPr>
          <p:cNvSpPr/>
          <p:nvPr/>
        </p:nvSpPr>
        <p:spPr>
          <a:xfrm>
            <a:off x="6168008" y="22048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252525"/>
                </a:solidFill>
                <a:latin typeface="Arial" panose="020B0604020202020204" pitchFamily="34" charset="0"/>
              </a:rPr>
              <a:t>Todo necio confunde valor y precio (Proverbios y Cantares, LXVIII)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2068DC-5DC2-485E-8F97-923EF2CB6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971" y="3501009"/>
            <a:ext cx="2886075" cy="9429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F37115-0CCE-4BEB-AB83-0D8BE58F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3" y="260648"/>
            <a:ext cx="322347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50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http://cdn.remember.de/out/pictures/promo/puzzle_komp-2-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797882"/>
            <a:ext cx="4550983" cy="25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kinuma.com/10665-thickbox_default/puzzle-creativo-pequeno-kreis-goet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42088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67608" y="157862"/>
            <a:ext cx="712879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VALOR SOCIAL ESPECÍFICO [NO MERCADO]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srgbClr val="1F497D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1F497D"/>
                </a:solidFill>
                <a:latin typeface="Calibri"/>
                <a:ea typeface="Calibri" pitchFamily="34" charset="0"/>
                <a:cs typeface="Times New Roman" pitchFamily="18" charset="0"/>
              </a:rPr>
              <a:t>METODOLOGÍA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1F497D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1F497D"/>
                </a:solidFill>
                <a:latin typeface="Calibri"/>
                <a:ea typeface="Calibri" pitchFamily="34" charset="0"/>
                <a:cs typeface="Times New Roman" pitchFamily="18" charset="0"/>
              </a:rPr>
              <a:t>ANALÍTICO                                                   SINTÉTICA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prstClr val="black"/>
              </a:solidFill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4979876" y="1820877"/>
            <a:ext cx="23042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6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8332285" y="807751"/>
            <a:ext cx="1413296" cy="434475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4223793" y="807751"/>
            <a:ext cx="4108493" cy="434475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4346985" y="1148569"/>
            <a:ext cx="1134665" cy="2166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prstClr val="white"/>
                </a:solidFill>
                <a:latin typeface="Calibri" pitchFamily="34" charset="0"/>
              </a:rPr>
              <a:t>FASE 2</a:t>
            </a: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5697155" y="1148569"/>
            <a:ext cx="1134665" cy="2166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prstClr val="white"/>
                </a:solidFill>
                <a:latin typeface="Calibri" pitchFamily="34" charset="0"/>
              </a:rPr>
              <a:t>FASE 3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7044501" y="1148569"/>
            <a:ext cx="1134665" cy="2166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prstClr val="white"/>
                </a:solidFill>
                <a:latin typeface="Calibri" pitchFamily="34" charset="0"/>
              </a:rPr>
              <a:t>FASE 4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4348567" y="1412888"/>
            <a:ext cx="11349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IDENTIFICACIÓN DE LOS GRUPOS DE INTERÉS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698717" y="1414040"/>
            <a:ext cx="1079713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IDENTIFICACIÓN DE LAS VARIABLES DE VALOR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7113557" y="1414080"/>
            <a:ext cx="1065609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MONETIZACIÓN DE LOS OUTPUTS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8395433" y="1412888"/>
            <a:ext cx="135014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CÁLCULO Y VISUALIZACIÓN DEL VALOR CONSOLIDADO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994433" y="2782636"/>
            <a:ext cx="6592493" cy="1641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050" dirty="0">
                <a:solidFill>
                  <a:prstClr val="white"/>
                </a:solidFill>
                <a:latin typeface="Calibri"/>
              </a:rPr>
              <a:t>PROCESO DE METODOLÓGICO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4726792" y="1846126"/>
            <a:ext cx="215504" cy="16311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6185178" y="1846128"/>
            <a:ext cx="215504" cy="17383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utoShape 33"/>
          <p:cNvSpPr>
            <a:spLocks noChangeArrowheads="1"/>
          </p:cNvSpPr>
          <p:nvPr/>
        </p:nvSpPr>
        <p:spPr bwMode="auto">
          <a:xfrm>
            <a:off x="7585750" y="1846128"/>
            <a:ext cx="215504" cy="16311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>
            <a:off x="8939224" y="1846126"/>
            <a:ext cx="215504" cy="16311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4294969" y="3023651"/>
            <a:ext cx="1241731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1.1 Análisis documental.</a:t>
            </a:r>
          </a:p>
          <a:p>
            <a:pPr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1.2 Reuniones de trabajo con equipo de dirección.</a:t>
            </a:r>
          </a:p>
          <a:p>
            <a:pPr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1.3  Contraste con estándares globales </a:t>
            </a:r>
          </a:p>
          <a:p>
            <a:pPr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1.4 </a:t>
            </a: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Identificación interlocutores (</a:t>
            </a:r>
            <a:r>
              <a:rPr lang="es-ES_tradnl" sz="750" b="1" dirty="0" err="1">
                <a:solidFill>
                  <a:prstClr val="black"/>
                </a:solidFill>
                <a:latin typeface="Calibri" pitchFamily="34" charset="0"/>
              </a:rPr>
              <a:t>Stk</a:t>
            </a: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.)</a:t>
            </a:r>
            <a:endParaRPr lang="es-ES" sz="75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5591111" y="2998039"/>
            <a:ext cx="1308882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450"/>
              </a:spcAft>
              <a:defRPr/>
            </a:pP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2.1 Realización de entrevistas en profundidad / cuestionarios</a:t>
            </a:r>
            <a:endParaRPr lang="es-ES_tradnl" sz="6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0" hangingPunct="0">
              <a:spcAft>
                <a:spcPts val="450"/>
              </a:spcAft>
              <a:defRPr/>
            </a:pP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2.3 Identificación de Variables de Valor percibidas</a:t>
            </a:r>
          </a:p>
          <a:p>
            <a:pPr eaLnBrk="0" hangingPunct="0">
              <a:spcAft>
                <a:spcPts val="450"/>
              </a:spcAft>
              <a:defRPr/>
            </a:pP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2.4 Redefinir las Variables de Valor orientándolas a Indicadores</a:t>
            </a:r>
          </a:p>
          <a:p>
            <a:pPr eaLnBrk="0" hangingPunct="0">
              <a:defRPr/>
            </a:pPr>
            <a:endParaRPr lang="es-ES_tradnl" sz="75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7047919" y="2873378"/>
            <a:ext cx="1197237" cy="138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s-ES" sz="75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3.1 Identificación de outputs.</a:t>
            </a:r>
          </a:p>
          <a:p>
            <a:pPr algn="just"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3.2 Selección de Proxys.</a:t>
            </a:r>
          </a:p>
          <a:p>
            <a:pPr algn="just"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3.3 Generación de algoritmos</a:t>
            </a:r>
          </a:p>
          <a:p>
            <a:pPr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3.3. Monetización de los outputs.</a:t>
            </a:r>
            <a:endParaRPr lang="es-ES" sz="750" dirty="0">
              <a:solidFill>
                <a:prstClr val="black"/>
              </a:solidFill>
              <a:latin typeface="Calibri" pitchFamily="34" charset="0"/>
            </a:endParaRPr>
          </a:p>
          <a:p>
            <a:pPr eaLnBrk="0" hangingPunct="0">
              <a:spcAft>
                <a:spcPts val="450"/>
              </a:spcAft>
              <a:defRPr/>
            </a:pPr>
            <a:endParaRPr lang="es-ES" sz="75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8452258" y="3004579"/>
            <a:ext cx="1189434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450"/>
              </a:spcAft>
              <a:defRPr/>
            </a:pP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4.1. Cuantificación de los valores particulares. </a:t>
            </a:r>
          </a:p>
          <a:p>
            <a:pPr eaLnBrk="0" hangingPunct="0">
              <a:spcAft>
                <a:spcPts val="450"/>
              </a:spcAft>
              <a:defRPr/>
            </a:pP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4.2. Cuantificación del valor Compartido (</a:t>
            </a:r>
            <a:r>
              <a:rPr lang="es-ES_tradnl" sz="750" b="1" dirty="0" err="1">
                <a:solidFill>
                  <a:prstClr val="black"/>
                </a:solidFill>
                <a:latin typeface="Calibri" pitchFamily="34" charset="0"/>
              </a:rPr>
              <a:t>Shared</a:t>
            </a: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s-ES_tradnl" sz="750" b="1" dirty="0" err="1">
                <a:solidFill>
                  <a:prstClr val="black"/>
                </a:solidFill>
                <a:latin typeface="Calibri" pitchFamily="34" charset="0"/>
              </a:rPr>
              <a:t>Value</a:t>
            </a: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)</a:t>
            </a:r>
          </a:p>
          <a:p>
            <a:pPr eaLnBrk="0" hangingPunct="0">
              <a:spcAft>
                <a:spcPts val="450"/>
              </a:spcAft>
              <a:defRPr/>
            </a:pP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4.3 Cuantificación Valor Consolidado</a:t>
            </a:r>
            <a:endParaRPr lang="es-ES_tradnl" sz="750" dirty="0">
              <a:solidFill>
                <a:prstClr val="black"/>
              </a:solidFill>
              <a:latin typeface="Calibri" pitchFamily="34" charset="0"/>
            </a:endParaRPr>
          </a:p>
          <a:p>
            <a:pPr eaLnBrk="0" hangingPunct="0">
              <a:defRPr/>
            </a:pPr>
            <a:endParaRPr lang="es-ES" sz="75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22 Rectángulo"/>
          <p:cNvSpPr/>
          <p:nvPr/>
        </p:nvSpPr>
        <p:spPr>
          <a:xfrm>
            <a:off x="4240554" y="4622352"/>
            <a:ext cx="13501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E.2. </a:t>
            </a:r>
            <a:r>
              <a:rPr lang="es-ES" sz="750" b="1" cap="all" dirty="0">
                <a:solidFill>
                  <a:prstClr val="black"/>
                </a:solidFill>
                <a:latin typeface="Calibri" pitchFamily="34" charset="0"/>
              </a:rPr>
              <a:t>Mapa de </a:t>
            </a:r>
            <a:r>
              <a:rPr lang="es-ES" sz="750" b="1" cap="all" dirty="0" err="1">
                <a:solidFill>
                  <a:prstClr val="black"/>
                </a:solidFill>
                <a:latin typeface="Calibri" pitchFamily="34" charset="0"/>
              </a:rPr>
              <a:t>Stakeholders</a:t>
            </a:r>
            <a:endParaRPr lang="es-ES" sz="750" b="1" cap="all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23 Rectángulo"/>
          <p:cNvSpPr/>
          <p:nvPr/>
        </p:nvSpPr>
        <p:spPr>
          <a:xfrm>
            <a:off x="5698716" y="4622352"/>
            <a:ext cx="12421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E.3. </a:t>
            </a:r>
            <a:r>
              <a:rPr lang="es-ES" sz="750" b="1" cap="all" dirty="0">
                <a:solidFill>
                  <a:prstClr val="black"/>
                </a:solidFill>
                <a:latin typeface="Calibri" pitchFamily="34" charset="0"/>
              </a:rPr>
              <a:t>Matriz de VARIABLES DE VALOR</a:t>
            </a:r>
          </a:p>
        </p:txBody>
      </p:sp>
      <p:sp>
        <p:nvSpPr>
          <p:cNvPr id="22" name="24 Rectángulo"/>
          <p:cNvSpPr/>
          <p:nvPr/>
        </p:nvSpPr>
        <p:spPr>
          <a:xfrm>
            <a:off x="6991276" y="4614947"/>
            <a:ext cx="140415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750" b="1" cap="all" dirty="0">
                <a:solidFill>
                  <a:prstClr val="black"/>
                </a:solidFill>
                <a:latin typeface="Calibri" pitchFamily="34" charset="0"/>
              </a:rPr>
              <a:t>E.4. Tabla de </a:t>
            </a:r>
            <a:r>
              <a:rPr lang="es-ES" sz="750" b="1" cap="all" dirty="0" err="1">
                <a:solidFill>
                  <a:prstClr val="black"/>
                </a:solidFill>
                <a:latin typeface="Calibri" pitchFamily="34" charset="0"/>
              </a:rPr>
              <a:t>valorACIÓN</a:t>
            </a:r>
            <a:endParaRPr lang="es-ES" sz="750" b="1" cap="all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" name="25 Rectángulo"/>
          <p:cNvSpPr/>
          <p:nvPr/>
        </p:nvSpPr>
        <p:spPr>
          <a:xfrm>
            <a:off x="8467341" y="4622352"/>
            <a:ext cx="11341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750" b="1" cap="all" dirty="0">
                <a:solidFill>
                  <a:prstClr val="black"/>
                </a:solidFill>
                <a:latin typeface="Calibri" pitchFamily="34" charset="0"/>
              </a:rPr>
              <a:t>E.5. </a:t>
            </a:r>
            <a:r>
              <a:rPr lang="es-ES" sz="750" b="1" cap="all" dirty="0" err="1">
                <a:solidFill>
                  <a:prstClr val="black"/>
                </a:solidFill>
                <a:latin typeface="Calibri" pitchFamily="34" charset="0"/>
              </a:rPr>
              <a:t>GráficoS</a:t>
            </a:r>
            <a:r>
              <a:rPr lang="es-ES" sz="750" b="1" cap="all" dirty="0">
                <a:solidFill>
                  <a:prstClr val="black"/>
                </a:solidFill>
                <a:latin typeface="Calibri" pitchFamily="34" charset="0"/>
              </a:rPr>
              <a:t> de Valor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2994433" y="4212950"/>
            <a:ext cx="6592493" cy="1704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050" dirty="0">
                <a:solidFill>
                  <a:prstClr val="white"/>
                </a:solidFill>
                <a:latin typeface="Calibri"/>
              </a:rPr>
              <a:t>ENTREGABLES</a:t>
            </a:r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>
            <a:off x="4780615" y="4374968"/>
            <a:ext cx="215504" cy="16311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6239001" y="4374970"/>
            <a:ext cx="215504" cy="17383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auto">
          <a:xfrm>
            <a:off x="7579061" y="4374970"/>
            <a:ext cx="215504" cy="16311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AutoShape 34"/>
          <p:cNvSpPr>
            <a:spLocks noChangeArrowheads="1"/>
          </p:cNvSpPr>
          <p:nvPr/>
        </p:nvSpPr>
        <p:spPr bwMode="auto">
          <a:xfrm>
            <a:off x="8851853" y="4374968"/>
            <a:ext cx="215504" cy="16311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994433" y="2062415"/>
            <a:ext cx="6592493" cy="1735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050" dirty="0">
                <a:solidFill>
                  <a:prstClr val="white"/>
                </a:solidFill>
                <a:latin typeface="Calibri"/>
              </a:rPr>
              <a:t>TEORÍAS SUBYACENTES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4346984" y="2318558"/>
            <a:ext cx="1189715" cy="35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900" dirty="0">
                <a:solidFill>
                  <a:prstClr val="white"/>
                </a:solidFill>
                <a:latin typeface="Calibri" pitchFamily="34" charset="0"/>
              </a:rPr>
              <a:t>TEORÍA DE </a:t>
            </a:r>
          </a:p>
          <a:p>
            <a:pPr algn="ctr">
              <a:defRPr/>
            </a:pPr>
            <a:r>
              <a:rPr lang="es-ES" sz="900" dirty="0">
                <a:solidFill>
                  <a:prstClr val="white"/>
                </a:solidFill>
                <a:latin typeface="Calibri" pitchFamily="34" charset="0"/>
              </a:rPr>
              <a:t>STAKEHOLDER</a:t>
            </a: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5697152" y="2318559"/>
            <a:ext cx="1134666" cy="35485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900" cap="all" dirty="0">
                <a:solidFill>
                  <a:prstClr val="white"/>
                </a:solidFill>
                <a:latin typeface="Calibri" pitchFamily="34" charset="0"/>
              </a:rPr>
              <a:t>PERSPECTIVA </a:t>
            </a:r>
          </a:p>
          <a:p>
            <a:pPr algn="ctr">
              <a:defRPr/>
            </a:pPr>
            <a:r>
              <a:rPr lang="es-ES" sz="900" cap="all" dirty="0">
                <a:solidFill>
                  <a:prstClr val="white"/>
                </a:solidFill>
                <a:latin typeface="Calibri" pitchFamily="34" charset="0"/>
              </a:rPr>
              <a:t>FENOMENOLÓGICA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7044208" y="2317791"/>
            <a:ext cx="1134666" cy="35485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900" cap="all" dirty="0">
                <a:solidFill>
                  <a:prstClr val="white"/>
                </a:solidFill>
                <a:latin typeface="Calibri" pitchFamily="34" charset="0"/>
              </a:rPr>
              <a:t>LOGICA </a:t>
            </a:r>
          </a:p>
          <a:p>
            <a:pPr algn="ctr">
              <a:defRPr/>
            </a:pPr>
            <a:r>
              <a:rPr lang="es-ES" sz="900" cap="all" dirty="0">
                <a:solidFill>
                  <a:prstClr val="white"/>
                </a:solidFill>
                <a:latin typeface="Calibri" pitchFamily="34" charset="0"/>
              </a:rPr>
              <a:t>BORROSA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2994434" y="1148569"/>
            <a:ext cx="1134665" cy="2166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prstClr val="white"/>
                </a:solidFill>
                <a:latin typeface="Calibri" pitchFamily="34" charset="0"/>
              </a:rPr>
              <a:t>FASE 1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2996015" y="1412888"/>
            <a:ext cx="11349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FIJACIÓN DEL EQUIPO Y EL CRONOGRAMA</a:t>
            </a:r>
          </a:p>
        </p:txBody>
      </p:sp>
      <p:sp>
        <p:nvSpPr>
          <p:cNvPr id="35" name="AutoShape 31"/>
          <p:cNvSpPr>
            <a:spLocks noChangeArrowheads="1"/>
          </p:cNvSpPr>
          <p:nvPr/>
        </p:nvSpPr>
        <p:spPr bwMode="auto">
          <a:xfrm>
            <a:off x="3374240" y="1846126"/>
            <a:ext cx="215504" cy="16311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42417" y="3033310"/>
            <a:ext cx="1303535" cy="11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1.1 Identificación objetivos</a:t>
            </a:r>
          </a:p>
          <a:p>
            <a:pPr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1.2 Fijación del Equipo </a:t>
            </a:r>
          </a:p>
          <a:p>
            <a:pPr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1.3  Aprobación del cronograma</a:t>
            </a:r>
          </a:p>
          <a:p>
            <a:pPr eaLnBrk="0" hangingPunct="0">
              <a:spcAft>
                <a:spcPts val="450"/>
              </a:spcAft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1.4 </a:t>
            </a:r>
            <a:r>
              <a:rPr lang="es-ES_tradnl" sz="750" b="1" dirty="0">
                <a:solidFill>
                  <a:prstClr val="black"/>
                </a:solidFill>
                <a:latin typeface="Calibri" pitchFamily="34" charset="0"/>
              </a:rPr>
              <a:t>Formación metodológica</a:t>
            </a:r>
            <a:endParaRPr lang="es-ES_tradnl" altLang="ja-JP" sz="750" b="1" dirty="0">
              <a:solidFill>
                <a:srgbClr val="99CC00"/>
              </a:solidFill>
              <a:latin typeface="Calibri" pitchFamily="34" charset="0"/>
              <a:ea typeface="ＭＳ Ｐゴシック" panose="020B0600070205080204" pitchFamily="34" charset="-128"/>
            </a:endParaRPr>
          </a:p>
          <a:p>
            <a:pPr eaLnBrk="0" hangingPunct="0">
              <a:spcAft>
                <a:spcPts val="450"/>
              </a:spcAft>
              <a:defRPr/>
            </a:pPr>
            <a:endParaRPr lang="es-ES" sz="75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7" name="22 Rectángulo"/>
          <p:cNvSpPr/>
          <p:nvPr/>
        </p:nvSpPr>
        <p:spPr>
          <a:xfrm>
            <a:off x="2888003" y="4622352"/>
            <a:ext cx="135015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750" b="1" dirty="0">
                <a:solidFill>
                  <a:prstClr val="black"/>
                </a:solidFill>
                <a:latin typeface="Calibri" pitchFamily="34" charset="0"/>
              </a:rPr>
              <a:t>E.1. </a:t>
            </a:r>
            <a:r>
              <a:rPr lang="es-ES" sz="750" b="1" cap="all" dirty="0">
                <a:solidFill>
                  <a:prstClr val="black"/>
                </a:solidFill>
                <a:latin typeface="Calibri" pitchFamily="34" charset="0"/>
              </a:rPr>
              <a:t>cronograma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3428063" y="4374968"/>
            <a:ext cx="215504" cy="16311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2994433" y="2318558"/>
            <a:ext cx="1189715" cy="35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900" dirty="0">
                <a:solidFill>
                  <a:prstClr val="white"/>
                </a:solidFill>
                <a:latin typeface="Calibri" pitchFamily="34" charset="0"/>
              </a:rPr>
              <a:t>ACTION </a:t>
            </a:r>
          </a:p>
          <a:p>
            <a:pPr algn="ctr">
              <a:defRPr/>
            </a:pPr>
            <a:r>
              <a:rPr lang="es-ES" sz="900" dirty="0">
                <a:solidFill>
                  <a:prstClr val="white"/>
                </a:solidFill>
                <a:latin typeface="Calibri" pitchFamily="34" charset="0"/>
              </a:rPr>
              <a:t>RESEARCH</a:t>
            </a: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8452259" y="2345931"/>
            <a:ext cx="1134666" cy="35485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900" cap="all" dirty="0">
                <a:solidFill>
                  <a:prstClr val="white"/>
                </a:solidFill>
                <a:latin typeface="Calibri" pitchFamily="34" charset="0"/>
              </a:rPr>
              <a:t>CONSOLIDACIÓN </a:t>
            </a:r>
          </a:p>
          <a:p>
            <a:pPr algn="ctr">
              <a:defRPr/>
            </a:pPr>
            <a:r>
              <a:rPr lang="es-ES" sz="900" cap="all" dirty="0">
                <a:solidFill>
                  <a:prstClr val="white"/>
                </a:solidFill>
                <a:latin typeface="Calibri" pitchFamily="34" charset="0"/>
              </a:rPr>
              <a:t>CONTABLE</a:t>
            </a: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8414910" y="1148568"/>
            <a:ext cx="1134665" cy="2166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350" dirty="0">
                <a:solidFill>
                  <a:prstClr val="white"/>
                </a:solidFill>
                <a:latin typeface="Calibri" pitchFamily="34" charset="0"/>
              </a:rPr>
              <a:t>FASE 5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590704" y="807750"/>
            <a:ext cx="14622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00B050"/>
                </a:solidFill>
                <a:latin typeface="Calibri"/>
              </a:rPr>
              <a:t>MOMENTO ANALÍTICO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8327864" y="809303"/>
            <a:ext cx="1438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C00000"/>
                </a:solidFill>
                <a:latin typeface="Calibri"/>
              </a:rPr>
              <a:t>MOMENTO SINTÉTICO</a:t>
            </a: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4223793" y="620689"/>
            <a:ext cx="5526959" cy="195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050" b="1" dirty="0">
                <a:solidFill>
                  <a:prstClr val="white"/>
                </a:solidFill>
                <a:latin typeface="Calibri"/>
              </a:rPr>
              <a:t>METODOLOGÍA ANALÍTICO - SINTÉTICA</a:t>
            </a:r>
          </a:p>
        </p:txBody>
      </p:sp>
    </p:spTree>
    <p:extLst>
      <p:ext uri="{BB962C8B-B14F-4D97-AF65-F5344CB8AC3E}">
        <p14:creationId xmlns:p14="http://schemas.microsoft.com/office/powerpoint/2010/main" val="194290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CDC16-D066-4E66-BA64-77A16B03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228" y="2055345"/>
            <a:ext cx="8911687" cy="2132342"/>
          </a:xfrm>
        </p:spPr>
        <p:txBody>
          <a:bodyPr>
            <a:normAutofit fontScale="90000"/>
          </a:bodyPr>
          <a:lstStyle/>
          <a:p>
            <a:r>
              <a:rPr lang="es-ES" dirty="0"/>
              <a:t>1.-Interés de la Diócesis de Bilbao en cuantificar el valor social que aportan sus distintos entes diocesanos</a:t>
            </a:r>
            <a:br>
              <a:rPr lang="es-ES" dirty="0"/>
            </a:br>
            <a:endParaRPr lang="es-ES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4D9D4EAC-2AE8-41AE-9A32-09863D48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7871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>
            <a:extLst>
              <a:ext uri="{FF2B5EF4-FFF2-40B4-BE49-F238E27FC236}">
                <a16:creationId xmlns:a16="http://schemas.microsoft.com/office/drawing/2014/main" id="{2B51B15A-3AEE-49E7-ACD5-6C6B91E48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20" y="617376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3584BDF-F760-4BA3-BA85-11B92CB2E626}"/>
              </a:ext>
            </a:extLst>
          </p:cNvPr>
          <p:cNvSpPr/>
          <p:nvPr/>
        </p:nvSpPr>
        <p:spPr>
          <a:xfrm>
            <a:off x="3158818" y="486225"/>
            <a:ext cx="5874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s-ES" sz="5400" b="1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Calibri"/>
              </a:rPr>
              <a:t>VALOR EMOCIONAL</a:t>
            </a:r>
          </a:p>
        </p:txBody>
      </p:sp>
    </p:spTree>
    <p:extLst>
      <p:ext uri="{BB962C8B-B14F-4D97-AF65-F5344CB8AC3E}">
        <p14:creationId xmlns:p14="http://schemas.microsoft.com/office/powerpoint/2010/main" val="701962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Rectángulo">
            <a:extLst>
              <a:ext uri="{FF2B5EF4-FFF2-40B4-BE49-F238E27FC236}">
                <a16:creationId xmlns:a16="http://schemas.microsoft.com/office/drawing/2014/main" id="{CBE41E59-2FB4-4055-8A5D-8A4F7E903471}"/>
              </a:ext>
            </a:extLst>
          </p:cNvPr>
          <p:cNvSpPr/>
          <p:nvPr/>
        </p:nvSpPr>
        <p:spPr>
          <a:xfrm>
            <a:off x="2654064" y="181740"/>
            <a:ext cx="7220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1F497D"/>
                </a:solidFill>
                <a:latin typeface="Calibri"/>
                <a:ea typeface="Calibri" pitchFamily="34" charset="0"/>
                <a:cs typeface="Times New Roman" pitchFamily="18" charset="0"/>
              </a:rPr>
              <a:t>VALOR EMOCIONAL = FACTOR CORRECTOR + / -</a:t>
            </a:r>
            <a:endParaRPr lang="es-E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41D1CE-CF4B-44F6-A946-1BF32287BD14}"/>
              </a:ext>
            </a:extLst>
          </p:cNvPr>
          <p:cNvSpPr txBox="1"/>
          <p:nvPr/>
        </p:nvSpPr>
        <p:spPr>
          <a:xfrm>
            <a:off x="2211257" y="316254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b="1" dirty="0">
                <a:solidFill>
                  <a:prstClr val="black"/>
                </a:solidFill>
                <a:latin typeface="Calibri"/>
              </a:rPr>
              <a:t>Salario = 1.000 €.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B9E649-56A2-402C-9999-59B7E297E83B}"/>
              </a:ext>
            </a:extLst>
          </p:cNvPr>
          <p:cNvSpPr txBox="1"/>
          <p:nvPr/>
        </p:nvSpPr>
        <p:spPr>
          <a:xfrm>
            <a:off x="5430253" y="1891157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sz="2800" b="1" dirty="0">
                <a:solidFill>
                  <a:prstClr val="black"/>
                </a:solidFill>
                <a:latin typeface="Calibri"/>
              </a:rPr>
              <a:t>&gt; 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CF2937-758F-4822-BDC8-A9DE0D29399C}"/>
              </a:ext>
            </a:extLst>
          </p:cNvPr>
          <p:cNvSpPr txBox="1"/>
          <p:nvPr/>
        </p:nvSpPr>
        <p:spPr>
          <a:xfrm>
            <a:off x="5430252" y="4374935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sz="2800" b="1" dirty="0">
                <a:solidFill>
                  <a:prstClr val="black"/>
                </a:solidFill>
                <a:latin typeface="Calibri"/>
              </a:rPr>
              <a:t>&lt; 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AFF9A2-465F-453F-93AD-E215DB2B7C42}"/>
              </a:ext>
            </a:extLst>
          </p:cNvPr>
          <p:cNvSpPr txBox="1"/>
          <p:nvPr/>
        </p:nvSpPr>
        <p:spPr>
          <a:xfrm>
            <a:off x="4285643" y="2742462"/>
            <a:ext cx="189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b="1" dirty="0">
                <a:solidFill>
                  <a:prstClr val="black"/>
                </a:solidFill>
                <a:latin typeface="Calibri"/>
              </a:rPr>
              <a:t>Valor Emocional +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A072C5-7FB2-41D9-87E6-920B34366AF3}"/>
              </a:ext>
            </a:extLst>
          </p:cNvPr>
          <p:cNvSpPr txBox="1"/>
          <p:nvPr/>
        </p:nvSpPr>
        <p:spPr>
          <a:xfrm>
            <a:off x="4285643" y="3677518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b="1" dirty="0">
                <a:solidFill>
                  <a:prstClr val="black"/>
                </a:solidFill>
                <a:latin typeface="Calibri"/>
              </a:rPr>
              <a:t>Valor Emocional -</a:t>
            </a: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4487CA8B-D3D6-480F-BCEE-258C007EB627}"/>
              </a:ext>
            </a:extLst>
          </p:cNvPr>
          <p:cNvSpPr/>
          <p:nvPr/>
        </p:nvSpPr>
        <p:spPr>
          <a:xfrm>
            <a:off x="4030986" y="1891157"/>
            <a:ext cx="469183" cy="30069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lecha: hacia arriba 8">
            <a:extLst>
              <a:ext uri="{FF2B5EF4-FFF2-40B4-BE49-F238E27FC236}">
                <a16:creationId xmlns:a16="http://schemas.microsoft.com/office/drawing/2014/main" id="{182D9FD2-5244-4B8F-B585-3FDE513F23AE}"/>
              </a:ext>
            </a:extLst>
          </p:cNvPr>
          <p:cNvSpPr/>
          <p:nvPr/>
        </p:nvSpPr>
        <p:spPr>
          <a:xfrm>
            <a:off x="5635236" y="2353016"/>
            <a:ext cx="338456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C9A4558D-16C1-4971-9D20-0E04CFCCA312}"/>
              </a:ext>
            </a:extLst>
          </p:cNvPr>
          <p:cNvSpPr/>
          <p:nvPr/>
        </p:nvSpPr>
        <p:spPr>
          <a:xfrm rot="10800000">
            <a:off x="5635236" y="4066964"/>
            <a:ext cx="338456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7C2BEC-129C-4735-9C00-81E0CB8CF4E7}"/>
              </a:ext>
            </a:extLst>
          </p:cNvPr>
          <p:cNvSpPr txBox="1"/>
          <p:nvPr/>
        </p:nvSpPr>
        <p:spPr>
          <a:xfrm>
            <a:off x="6319897" y="1968101"/>
            <a:ext cx="3892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sz="2000" b="1" dirty="0">
                <a:solidFill>
                  <a:prstClr val="black"/>
                </a:solidFill>
                <a:latin typeface="Calibri"/>
              </a:rPr>
              <a:t>[+ 30% →  1.000 €. * 1,3 = 1.300 €.]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46BA8A-6EB9-4F52-AE00-0835CF7637A1}"/>
              </a:ext>
            </a:extLst>
          </p:cNvPr>
          <p:cNvSpPr txBox="1"/>
          <p:nvPr/>
        </p:nvSpPr>
        <p:spPr>
          <a:xfrm>
            <a:off x="6264250" y="4436296"/>
            <a:ext cx="364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sz="2000" b="1" dirty="0">
                <a:solidFill>
                  <a:prstClr val="black"/>
                </a:solidFill>
                <a:latin typeface="Calibri"/>
              </a:rPr>
              <a:t>[- 30% →  1.000 €. * 0,7 = 700 €.]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FE4E04-A9E3-4DF4-B206-6683CE40D411}"/>
              </a:ext>
            </a:extLst>
          </p:cNvPr>
          <p:cNvSpPr txBox="1"/>
          <p:nvPr/>
        </p:nvSpPr>
        <p:spPr>
          <a:xfrm>
            <a:off x="6364885" y="2744907"/>
            <a:ext cx="29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b="1" dirty="0">
                <a:solidFill>
                  <a:srgbClr val="4F81BD"/>
                </a:solidFill>
                <a:latin typeface="Calibri"/>
              </a:rPr>
              <a:t>VALOR EMOCIONAL = +300 €.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C3CF5E-93A8-4C1B-A2D3-B5C918AF05EE}"/>
              </a:ext>
            </a:extLst>
          </p:cNvPr>
          <p:cNvSpPr txBox="1"/>
          <p:nvPr/>
        </p:nvSpPr>
        <p:spPr>
          <a:xfrm>
            <a:off x="6392156" y="3690268"/>
            <a:ext cx="295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b="1" dirty="0">
                <a:solidFill>
                  <a:srgbClr val="4F81BD"/>
                </a:solidFill>
                <a:latin typeface="Calibri"/>
              </a:rPr>
              <a:t>VALOR EMOCIONAL = -300 €.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65DC4E-D665-4A6F-8BCC-0830128BAECB}"/>
              </a:ext>
            </a:extLst>
          </p:cNvPr>
          <p:cNvSpPr txBox="1"/>
          <p:nvPr/>
        </p:nvSpPr>
        <p:spPr>
          <a:xfrm>
            <a:off x="2339080" y="96719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b="1" i="1" dirty="0">
                <a:solidFill>
                  <a:prstClr val="black"/>
                </a:solidFill>
                <a:latin typeface="Calibri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4323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Lágrima"/>
          <p:cNvSpPr/>
          <p:nvPr/>
        </p:nvSpPr>
        <p:spPr>
          <a:xfrm rot="1076359" flipH="1" flipV="1">
            <a:off x="7207316" y="1941301"/>
            <a:ext cx="1912568" cy="1222882"/>
          </a:xfrm>
          <a:prstGeom prst="teardrop">
            <a:avLst>
              <a:gd name="adj" fmla="val 13073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8" name="Tabla 57"/>
          <p:cNvGraphicFramePr>
            <a:graphicFrameLocks noGrp="1"/>
          </p:cNvGraphicFramePr>
          <p:nvPr>
            <p:extLst/>
          </p:nvPr>
        </p:nvGraphicFramePr>
        <p:xfrm>
          <a:off x="7405390" y="2317065"/>
          <a:ext cx="1383530" cy="605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1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" name="Acorde 55"/>
          <p:cNvSpPr/>
          <p:nvPr/>
        </p:nvSpPr>
        <p:spPr>
          <a:xfrm rot="20603603">
            <a:off x="3206155" y="1848416"/>
            <a:ext cx="4572786" cy="4731321"/>
          </a:xfrm>
          <a:prstGeom prst="chord">
            <a:avLst>
              <a:gd name="adj1" fmla="val 2700000"/>
              <a:gd name="adj2" fmla="val 1555610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154095" y="2552741"/>
            <a:ext cx="3038040" cy="2845628"/>
            <a:chOff x="2448272" y="2411596"/>
            <a:chExt cx="4050720" cy="3794170"/>
          </a:xfrm>
        </p:grpSpPr>
        <p:sp>
          <p:nvSpPr>
            <p:cNvPr id="11" name="21 Elipse"/>
            <p:cNvSpPr/>
            <p:nvPr/>
          </p:nvSpPr>
          <p:spPr>
            <a:xfrm rot="19220261">
              <a:off x="2722236" y="4255930"/>
              <a:ext cx="2592288" cy="10081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23 Elipse"/>
            <p:cNvSpPr/>
            <p:nvPr/>
          </p:nvSpPr>
          <p:spPr>
            <a:xfrm rot="2763688">
              <a:off x="3660171" y="4245146"/>
              <a:ext cx="2592288" cy="10081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" name="19 Elipse"/>
            <p:cNvSpPr/>
            <p:nvPr/>
          </p:nvSpPr>
          <p:spPr>
            <a:xfrm rot="16200000">
              <a:off x="3177496" y="3212828"/>
              <a:ext cx="2592288" cy="10081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20 Elipse"/>
            <p:cNvSpPr/>
            <p:nvPr/>
          </p:nvSpPr>
          <p:spPr>
            <a:xfrm>
              <a:off x="2448272" y="3741090"/>
              <a:ext cx="2592288" cy="10081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21 Elipse"/>
            <p:cNvSpPr/>
            <p:nvPr/>
          </p:nvSpPr>
          <p:spPr>
            <a:xfrm rot="19070105">
              <a:off x="3612138" y="3301481"/>
              <a:ext cx="2592288" cy="10081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22 Elipse"/>
            <p:cNvSpPr/>
            <p:nvPr/>
          </p:nvSpPr>
          <p:spPr>
            <a:xfrm>
              <a:off x="3906704" y="3750234"/>
              <a:ext cx="2592288" cy="10081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23 Elipse"/>
            <p:cNvSpPr/>
            <p:nvPr/>
          </p:nvSpPr>
          <p:spPr>
            <a:xfrm rot="2763688">
              <a:off x="2722237" y="3329321"/>
              <a:ext cx="2592288" cy="10081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24 Elipse"/>
            <p:cNvSpPr/>
            <p:nvPr/>
          </p:nvSpPr>
          <p:spPr>
            <a:xfrm rot="16200000">
              <a:off x="3131792" y="4405566"/>
              <a:ext cx="2592288" cy="100811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25 Elipse"/>
            <p:cNvSpPr/>
            <p:nvPr/>
          </p:nvSpPr>
          <p:spPr>
            <a:xfrm>
              <a:off x="2448272" y="2411596"/>
              <a:ext cx="4032448" cy="3744416"/>
            </a:xfrm>
            <a:prstGeom prst="ellipse">
              <a:avLst/>
            </a:prstGeom>
            <a:noFill/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26 Elipse"/>
            <p:cNvSpPr/>
            <p:nvPr/>
          </p:nvSpPr>
          <p:spPr>
            <a:xfrm>
              <a:off x="3255264" y="3072384"/>
              <a:ext cx="2459736" cy="2386584"/>
            </a:xfrm>
            <a:prstGeom prst="ellipse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18 CuadroTexto"/>
          <p:cNvSpPr txBox="1"/>
          <p:nvPr/>
        </p:nvSpPr>
        <p:spPr>
          <a:xfrm>
            <a:off x="7402204" y="2290798"/>
            <a:ext cx="1370544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defTabSz="457200"/>
            <a:r>
              <a:rPr lang="es-ES" sz="900" b="1" dirty="0">
                <a:solidFill>
                  <a:srgbClr val="1F497D"/>
                </a:solidFill>
                <a:latin typeface="Calibri"/>
              </a:rPr>
              <a:t>SOCIEDAD: </a:t>
            </a:r>
            <a:r>
              <a:rPr lang="es-ES" sz="750" dirty="0">
                <a:solidFill>
                  <a:srgbClr val="1F497D"/>
                </a:solidFill>
                <a:latin typeface="Calibri"/>
              </a:rPr>
              <a:t>Impacto Social</a:t>
            </a:r>
          </a:p>
          <a:p>
            <a:pPr algn="just" defTabSz="457200"/>
            <a:endParaRPr lang="es-ES" sz="75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547785" y="2647299"/>
            <a:ext cx="1142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sz="1200" dirty="0">
                <a:solidFill>
                  <a:prstClr val="black"/>
                </a:solidFill>
                <a:latin typeface="Calibri"/>
              </a:rPr>
              <a:t>6.876.930,2 €.</a:t>
            </a:r>
          </a:p>
        </p:txBody>
      </p:sp>
      <p:sp>
        <p:nvSpPr>
          <p:cNvPr id="16" name="1 Lágrima"/>
          <p:cNvSpPr/>
          <p:nvPr/>
        </p:nvSpPr>
        <p:spPr>
          <a:xfrm rot="19678378" flipH="1">
            <a:off x="7681633" y="3344440"/>
            <a:ext cx="1773084" cy="1373402"/>
          </a:xfrm>
          <a:prstGeom prst="teardrop">
            <a:avLst>
              <a:gd name="adj" fmla="val 1182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Lágrima 18"/>
          <p:cNvSpPr/>
          <p:nvPr/>
        </p:nvSpPr>
        <p:spPr>
          <a:xfrm rot="4744388" flipV="1">
            <a:off x="5925701" y="1021412"/>
            <a:ext cx="1077358" cy="1690741"/>
          </a:xfrm>
          <a:prstGeom prst="teardrop">
            <a:avLst>
              <a:gd name="adj" fmla="val 9987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36 Conector recto de flecha"/>
          <p:cNvCxnSpPr/>
          <p:nvPr/>
        </p:nvCxnSpPr>
        <p:spPr>
          <a:xfrm flipH="1" flipV="1">
            <a:off x="5666264" y="2878758"/>
            <a:ext cx="15477" cy="357246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36 Conector recto de flecha"/>
          <p:cNvCxnSpPr/>
          <p:nvPr/>
        </p:nvCxnSpPr>
        <p:spPr>
          <a:xfrm flipH="1" flipV="1">
            <a:off x="4587351" y="3890028"/>
            <a:ext cx="392570" cy="11903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6 Conector recto de flecha"/>
          <p:cNvCxnSpPr/>
          <p:nvPr/>
        </p:nvCxnSpPr>
        <p:spPr>
          <a:xfrm flipH="1" flipV="1">
            <a:off x="4935091" y="3150814"/>
            <a:ext cx="235916" cy="322202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36 Conector recto de flecha"/>
          <p:cNvCxnSpPr/>
          <p:nvPr/>
        </p:nvCxnSpPr>
        <p:spPr>
          <a:xfrm flipV="1">
            <a:off x="6157059" y="3142826"/>
            <a:ext cx="263078" cy="286290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36 Conector recto de flecha"/>
          <p:cNvCxnSpPr/>
          <p:nvPr/>
        </p:nvCxnSpPr>
        <p:spPr>
          <a:xfrm flipV="1">
            <a:off x="4904279" y="4342321"/>
            <a:ext cx="265481" cy="291321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36 Conector recto de flecha"/>
          <p:cNvCxnSpPr/>
          <p:nvPr/>
        </p:nvCxnSpPr>
        <p:spPr>
          <a:xfrm>
            <a:off x="6412355" y="3927904"/>
            <a:ext cx="360216" cy="2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36 Conector recto de flecha"/>
          <p:cNvCxnSpPr/>
          <p:nvPr/>
        </p:nvCxnSpPr>
        <p:spPr>
          <a:xfrm flipH="1" flipV="1">
            <a:off x="6220028" y="4420429"/>
            <a:ext cx="213671" cy="290239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6 Conector recto de flecha"/>
          <p:cNvCxnSpPr/>
          <p:nvPr/>
        </p:nvCxnSpPr>
        <p:spPr>
          <a:xfrm flipV="1">
            <a:off x="5654321" y="4596043"/>
            <a:ext cx="11943" cy="386988"/>
          </a:xfrm>
          <a:prstGeom prst="straightConnector1">
            <a:avLst/>
          </a:prstGeom>
          <a:ln w="12700">
            <a:solidFill>
              <a:schemeClr val="tx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a 58"/>
          <p:cNvGraphicFramePr>
            <a:graphicFrameLocks noGrp="1"/>
          </p:cNvGraphicFramePr>
          <p:nvPr>
            <p:extLst/>
          </p:nvPr>
        </p:nvGraphicFramePr>
        <p:xfrm>
          <a:off x="7821211" y="3628735"/>
          <a:ext cx="1383530" cy="605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1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3.919.839,5 €</a:t>
                      </a:r>
                      <a:endParaRPr lang="es-E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18 CuadroTexto"/>
          <p:cNvSpPr txBox="1"/>
          <p:nvPr/>
        </p:nvSpPr>
        <p:spPr>
          <a:xfrm>
            <a:off x="7816921" y="3626655"/>
            <a:ext cx="1389457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457200"/>
            <a:r>
              <a:rPr lang="es-ES" sz="900" b="1" dirty="0">
                <a:solidFill>
                  <a:srgbClr val="1F497D"/>
                </a:solidFill>
                <a:latin typeface="Calibri"/>
              </a:rPr>
              <a:t>ADMINISTRACIÓN: </a:t>
            </a:r>
            <a:r>
              <a:rPr lang="es-ES" sz="750" dirty="0">
                <a:solidFill>
                  <a:srgbClr val="1F497D"/>
                </a:solidFill>
                <a:latin typeface="Calibri"/>
              </a:rPr>
              <a:t>Retorno Socio-Económico</a:t>
            </a:r>
          </a:p>
        </p:txBody>
      </p:sp>
      <p:graphicFrame>
        <p:nvGraphicFramePr>
          <p:cNvPr id="61" name="Tabla 60"/>
          <p:cNvGraphicFramePr>
            <a:graphicFrameLocks noGrp="1"/>
          </p:cNvGraphicFramePr>
          <p:nvPr>
            <p:extLst/>
          </p:nvPr>
        </p:nvGraphicFramePr>
        <p:xfrm>
          <a:off x="6703133" y="5077285"/>
          <a:ext cx="1213026" cy="605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1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7.212.939,4 €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18 CuadroTexto"/>
          <p:cNvSpPr txBox="1"/>
          <p:nvPr/>
        </p:nvSpPr>
        <p:spPr>
          <a:xfrm>
            <a:off x="6698843" y="5075205"/>
            <a:ext cx="1217316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s-ES" sz="900" b="1" dirty="0">
                <a:solidFill>
                  <a:srgbClr val="1F497D"/>
                </a:solidFill>
                <a:latin typeface="Calibri"/>
              </a:rPr>
              <a:t>USUARIOS:</a:t>
            </a:r>
          </a:p>
          <a:p>
            <a:pPr algn="r" defTabSz="457200"/>
            <a:endParaRPr lang="es-ES" sz="750" dirty="0">
              <a:solidFill>
                <a:srgbClr val="1F497D"/>
              </a:solidFill>
              <a:latin typeface="Calibri"/>
            </a:endParaRPr>
          </a:p>
        </p:txBody>
      </p:sp>
      <p:graphicFrame>
        <p:nvGraphicFramePr>
          <p:cNvPr id="63" name="Tabla 62"/>
          <p:cNvGraphicFramePr>
            <a:graphicFrameLocks noGrp="1"/>
          </p:cNvGraphicFramePr>
          <p:nvPr>
            <p:extLst/>
          </p:nvPr>
        </p:nvGraphicFramePr>
        <p:xfrm>
          <a:off x="5834421" y="1551920"/>
          <a:ext cx="1247720" cy="605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1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dirty="0"/>
                        <a:t>182.878,2 €</a:t>
                      </a:r>
                      <a:endParaRPr lang="es-E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18 CuadroTexto"/>
          <p:cNvSpPr txBox="1"/>
          <p:nvPr/>
        </p:nvSpPr>
        <p:spPr>
          <a:xfrm>
            <a:off x="5843432" y="1536773"/>
            <a:ext cx="1238709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defTabSz="457200"/>
            <a:r>
              <a:rPr lang="es-ES" sz="900" b="1" dirty="0">
                <a:solidFill>
                  <a:srgbClr val="1F497D"/>
                </a:solidFill>
                <a:latin typeface="Calibri"/>
              </a:rPr>
              <a:t>ACCIONISTAS: </a:t>
            </a:r>
            <a:r>
              <a:rPr lang="es-ES" sz="750" dirty="0">
                <a:solidFill>
                  <a:srgbClr val="1F497D"/>
                </a:solidFill>
                <a:latin typeface="Calibri"/>
              </a:rPr>
              <a:t>Resultado económico</a:t>
            </a:r>
          </a:p>
        </p:txBody>
      </p:sp>
      <p:graphicFrame>
        <p:nvGraphicFramePr>
          <p:cNvPr id="65" name="Tabla 64"/>
          <p:cNvGraphicFramePr>
            <a:graphicFrameLocks noGrp="1"/>
          </p:cNvGraphicFramePr>
          <p:nvPr>
            <p:extLst/>
          </p:nvPr>
        </p:nvGraphicFramePr>
        <p:xfrm>
          <a:off x="5075227" y="5462003"/>
          <a:ext cx="1213026" cy="605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1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234.290,4 €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" name="18 CuadroTexto"/>
          <p:cNvSpPr txBox="1"/>
          <p:nvPr/>
        </p:nvSpPr>
        <p:spPr>
          <a:xfrm>
            <a:off x="5070937" y="5459923"/>
            <a:ext cx="1217316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s-ES" sz="900" b="1" dirty="0">
                <a:solidFill>
                  <a:srgbClr val="1F497D"/>
                </a:solidFill>
                <a:latin typeface="Calibri"/>
              </a:rPr>
              <a:t>MEDIO AMBIENTE:</a:t>
            </a:r>
          </a:p>
          <a:p>
            <a:pPr algn="r" defTabSz="457200"/>
            <a:endParaRPr lang="es-ES" sz="750" dirty="0">
              <a:solidFill>
                <a:srgbClr val="1F497D"/>
              </a:solidFill>
              <a:latin typeface="Calibri"/>
            </a:endParaRPr>
          </a:p>
        </p:txBody>
      </p:sp>
      <p:graphicFrame>
        <p:nvGraphicFramePr>
          <p:cNvPr id="67" name="Tabla 66"/>
          <p:cNvGraphicFramePr>
            <a:graphicFrameLocks noGrp="1"/>
          </p:cNvGraphicFramePr>
          <p:nvPr>
            <p:extLst/>
          </p:nvPr>
        </p:nvGraphicFramePr>
        <p:xfrm>
          <a:off x="3461793" y="5061885"/>
          <a:ext cx="1213026" cy="605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1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</a:rPr>
                        <a:t>4.918.510,0 €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18 CuadroTexto"/>
          <p:cNvSpPr txBox="1"/>
          <p:nvPr/>
        </p:nvSpPr>
        <p:spPr>
          <a:xfrm>
            <a:off x="3457503" y="5059804"/>
            <a:ext cx="1294632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s-ES" sz="900" b="1" dirty="0">
                <a:solidFill>
                  <a:srgbClr val="1F497D"/>
                </a:solidFill>
                <a:latin typeface="Calibri"/>
              </a:rPr>
              <a:t>ENTIDADES SOCIALES:</a:t>
            </a:r>
          </a:p>
          <a:p>
            <a:pPr algn="r" defTabSz="457200"/>
            <a:endParaRPr lang="es-ES" sz="750" dirty="0">
              <a:solidFill>
                <a:srgbClr val="1F497D"/>
              </a:solidFill>
              <a:latin typeface="Calibri"/>
            </a:endParaRPr>
          </a:p>
        </p:txBody>
      </p:sp>
      <p:graphicFrame>
        <p:nvGraphicFramePr>
          <p:cNvPr id="69" name="Tabla 68"/>
          <p:cNvGraphicFramePr>
            <a:graphicFrameLocks noGrp="1"/>
          </p:cNvGraphicFramePr>
          <p:nvPr>
            <p:extLst/>
          </p:nvPr>
        </p:nvGraphicFramePr>
        <p:xfrm>
          <a:off x="2850990" y="3822090"/>
          <a:ext cx="1213026" cy="605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1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371.738,5 €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" name="18 CuadroTexto"/>
          <p:cNvSpPr txBox="1"/>
          <p:nvPr/>
        </p:nvSpPr>
        <p:spPr>
          <a:xfrm>
            <a:off x="2846700" y="3820010"/>
            <a:ext cx="1217316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s-ES" sz="900" b="1" dirty="0">
                <a:solidFill>
                  <a:srgbClr val="1F497D"/>
                </a:solidFill>
                <a:latin typeface="Calibri"/>
              </a:rPr>
              <a:t>CIUDADANÍA:</a:t>
            </a:r>
          </a:p>
          <a:p>
            <a:pPr algn="r" defTabSz="457200"/>
            <a:endParaRPr lang="es-ES" sz="750" dirty="0">
              <a:solidFill>
                <a:srgbClr val="1F497D"/>
              </a:solidFill>
              <a:latin typeface="Calibri"/>
            </a:endParaRPr>
          </a:p>
        </p:txBody>
      </p:sp>
      <p:graphicFrame>
        <p:nvGraphicFramePr>
          <p:cNvPr id="71" name="Tabla 70"/>
          <p:cNvGraphicFramePr>
            <a:graphicFrameLocks noGrp="1"/>
          </p:cNvGraphicFramePr>
          <p:nvPr>
            <p:extLst/>
          </p:nvPr>
        </p:nvGraphicFramePr>
        <p:xfrm>
          <a:off x="3262756" y="2590922"/>
          <a:ext cx="1213026" cy="605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1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517.118,0 €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18 CuadroTexto"/>
          <p:cNvSpPr txBox="1"/>
          <p:nvPr/>
        </p:nvSpPr>
        <p:spPr>
          <a:xfrm>
            <a:off x="3258466" y="2588842"/>
            <a:ext cx="1217316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s-ES" sz="900" b="1" dirty="0">
                <a:solidFill>
                  <a:srgbClr val="1F497D"/>
                </a:solidFill>
                <a:latin typeface="Calibri"/>
              </a:rPr>
              <a:t>PERSONAL ESTABLE:</a:t>
            </a:r>
          </a:p>
          <a:p>
            <a:pPr algn="r" defTabSz="457200"/>
            <a:endParaRPr lang="es-ES" sz="750" dirty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74" name="50 Grupo"/>
          <p:cNvGrpSpPr/>
          <p:nvPr/>
        </p:nvGrpSpPr>
        <p:grpSpPr>
          <a:xfrm>
            <a:off x="2300512" y="1041053"/>
            <a:ext cx="1915909" cy="455894"/>
            <a:chOff x="323528" y="692696"/>
            <a:chExt cx="2554545" cy="607859"/>
          </a:xfrm>
        </p:grpSpPr>
        <p:sp>
          <p:nvSpPr>
            <p:cNvPr id="75" name="45 CuadroTexto"/>
            <p:cNvSpPr txBox="1"/>
            <p:nvPr/>
          </p:nvSpPr>
          <p:spPr>
            <a:xfrm>
              <a:off x="323528" y="692696"/>
              <a:ext cx="2554545" cy="607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es-ES" sz="675" b="1" i="1" dirty="0">
                  <a:solidFill>
                    <a:prstClr val="black"/>
                  </a:solidFill>
                  <a:latin typeface="Calibri"/>
                </a:rPr>
                <a:t>VALOR ECONÓMICO CON IMPACTO SOCIAL          </a:t>
              </a:r>
            </a:p>
            <a:p>
              <a:pPr defTabSz="457200"/>
              <a:r>
                <a:rPr lang="es-ES" sz="675" b="1" i="1" dirty="0">
                  <a:solidFill>
                    <a:prstClr val="black"/>
                  </a:solidFill>
                  <a:latin typeface="Calibri"/>
                </a:rPr>
                <a:t>RETORNO SOCIO-ECONÓMICO</a:t>
              </a:r>
            </a:p>
            <a:p>
              <a:pPr defTabSz="457200"/>
              <a:r>
                <a:rPr lang="es-ES" sz="675" b="1" i="1" dirty="0">
                  <a:solidFill>
                    <a:prstClr val="black"/>
                  </a:solidFill>
                  <a:latin typeface="Calibri"/>
                </a:rPr>
                <a:t>VALOR SOCIAL ESPECÍFICO</a:t>
              </a:r>
            </a:p>
          </p:txBody>
        </p:sp>
        <p:sp>
          <p:nvSpPr>
            <p:cNvPr id="76" name="46 Rectángulo"/>
            <p:cNvSpPr/>
            <p:nvPr/>
          </p:nvSpPr>
          <p:spPr>
            <a:xfrm>
              <a:off x="2515486" y="764704"/>
              <a:ext cx="216024" cy="1440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47 Rectángulo"/>
            <p:cNvSpPr/>
            <p:nvPr/>
          </p:nvSpPr>
          <p:spPr>
            <a:xfrm>
              <a:off x="2515486" y="908720"/>
              <a:ext cx="216024" cy="1440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48 Rectángulo"/>
            <p:cNvSpPr/>
            <p:nvPr/>
          </p:nvSpPr>
          <p:spPr>
            <a:xfrm>
              <a:off x="2515486" y="1052736"/>
              <a:ext cx="216024" cy="144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0" name="Rectángulo 79"/>
          <p:cNvSpPr/>
          <p:nvPr/>
        </p:nvSpPr>
        <p:spPr>
          <a:xfrm>
            <a:off x="3445052" y="363982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s-ES" sz="1350" b="1" dirty="0">
                <a:solidFill>
                  <a:prstClr val="black"/>
                </a:solidFill>
                <a:latin typeface="Calibri"/>
              </a:rPr>
              <a:t>VALOR CONSOLIDADO</a:t>
            </a:r>
          </a:p>
          <a:p>
            <a:pPr algn="ctr" defTabSz="457200"/>
            <a:r>
              <a:rPr lang="es-ES" sz="1350" b="1" dirty="0">
                <a:solidFill>
                  <a:prstClr val="black"/>
                </a:solidFill>
                <a:latin typeface="Calibri"/>
              </a:rPr>
              <a:t>16.680.608,5 €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42D49EC-8E96-4BD4-9CEB-087AD8D335BB}"/>
              </a:ext>
            </a:extLst>
          </p:cNvPr>
          <p:cNvSpPr txBox="1"/>
          <p:nvPr/>
        </p:nvSpPr>
        <p:spPr>
          <a:xfrm>
            <a:off x="2492513" y="67050"/>
            <a:ext cx="765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2000" b="1" dirty="0">
                <a:solidFill>
                  <a:prstClr val="black"/>
                </a:solidFill>
                <a:latin typeface="Calibri"/>
              </a:rPr>
              <a:t>OPCIÓN I: </a:t>
            </a:r>
            <a:r>
              <a:rPr lang="es-ES" sz="2000" b="1" dirty="0">
                <a:solidFill>
                  <a:srgbClr val="4F81BD"/>
                </a:solidFill>
                <a:latin typeface="Calibri"/>
              </a:rPr>
              <a:t>APLICADO AL VALOR GENERADO PARA CADA STAKEHOLDER 	(a*x)+ (b*y)+(…)+(n*z)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77D2CC7-B9B0-47C0-AAEE-B29EECCB103D}"/>
              </a:ext>
            </a:extLst>
          </p:cNvPr>
          <p:cNvSpPr/>
          <p:nvPr/>
        </p:nvSpPr>
        <p:spPr>
          <a:xfrm>
            <a:off x="5862004" y="1019333"/>
            <a:ext cx="1238708" cy="4468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b="1" dirty="0">
                <a:solidFill>
                  <a:prstClr val="white"/>
                </a:solidFill>
                <a:latin typeface="Calibri"/>
              </a:rPr>
              <a:t>182.878 * 1,12 =  204.823 </a:t>
            </a: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A937A1CC-2555-45FC-892E-0AAD705B8E02}"/>
              </a:ext>
            </a:extLst>
          </p:cNvPr>
          <p:cNvSpPr/>
          <p:nvPr/>
        </p:nvSpPr>
        <p:spPr>
          <a:xfrm>
            <a:off x="7467742" y="1764846"/>
            <a:ext cx="1321178" cy="4468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b="1" dirty="0">
                <a:solidFill>
                  <a:prstClr val="white"/>
                </a:solidFill>
                <a:latin typeface="Calibri"/>
              </a:rPr>
              <a:t>6.876.930 * 0,87 =  5.982.929</a:t>
            </a: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D7C1703C-D17F-491C-A10D-778B92A88527}"/>
              </a:ext>
            </a:extLst>
          </p:cNvPr>
          <p:cNvSpPr/>
          <p:nvPr/>
        </p:nvSpPr>
        <p:spPr>
          <a:xfrm>
            <a:off x="7840516" y="4301472"/>
            <a:ext cx="1321178" cy="4468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b="1" dirty="0">
                <a:solidFill>
                  <a:prstClr val="white"/>
                </a:solidFill>
                <a:latin typeface="Calibri"/>
              </a:rPr>
              <a:t>3.919.839 * 1 =  3.919.839</a:t>
            </a: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864EF0FA-32CE-489D-8EA8-70A6713FB458}"/>
              </a:ext>
            </a:extLst>
          </p:cNvPr>
          <p:cNvSpPr/>
          <p:nvPr/>
        </p:nvSpPr>
        <p:spPr>
          <a:xfrm>
            <a:off x="6646912" y="5754756"/>
            <a:ext cx="1321178" cy="4468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b="1" dirty="0">
                <a:solidFill>
                  <a:prstClr val="white"/>
                </a:solidFill>
                <a:latin typeface="Calibri"/>
              </a:rPr>
              <a:t>6.876.930 * 1,34 =  9.215.086</a:t>
            </a: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68071608-52A2-4B29-A10C-3E8F7F42166E}"/>
              </a:ext>
            </a:extLst>
          </p:cNvPr>
          <p:cNvSpPr/>
          <p:nvPr/>
        </p:nvSpPr>
        <p:spPr>
          <a:xfrm>
            <a:off x="5015290" y="6108647"/>
            <a:ext cx="1321178" cy="4468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b="1" dirty="0">
                <a:solidFill>
                  <a:prstClr val="white"/>
                </a:solidFill>
                <a:latin typeface="Calibri"/>
              </a:rPr>
              <a:t>234.290 * 1 =  234.290</a:t>
            </a: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367793F1-3BBA-45C0-92BD-B5C8423D1713}"/>
              </a:ext>
            </a:extLst>
          </p:cNvPr>
          <p:cNvSpPr/>
          <p:nvPr/>
        </p:nvSpPr>
        <p:spPr>
          <a:xfrm>
            <a:off x="3420493" y="5713101"/>
            <a:ext cx="1321178" cy="4468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b="1" dirty="0">
                <a:solidFill>
                  <a:prstClr val="white"/>
                </a:solidFill>
                <a:latin typeface="Calibri"/>
              </a:rPr>
              <a:t>4.918.510 * 0.65 =  3.197.031</a:t>
            </a:r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434EBE77-02A9-4B5C-9858-B8C0C561C6E6}"/>
              </a:ext>
            </a:extLst>
          </p:cNvPr>
          <p:cNvSpPr/>
          <p:nvPr/>
        </p:nvSpPr>
        <p:spPr>
          <a:xfrm>
            <a:off x="2823869" y="4458338"/>
            <a:ext cx="1321178" cy="4468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b="1" dirty="0">
                <a:solidFill>
                  <a:prstClr val="white"/>
                </a:solidFill>
                <a:latin typeface="Calibri"/>
              </a:rPr>
              <a:t>371.738 * 1=  371.738</a:t>
            </a:r>
          </a:p>
        </p:txBody>
      </p:sp>
      <p:sp>
        <p:nvSpPr>
          <p:cNvPr id="82" name="Rectángulo: esquinas redondeadas 81">
            <a:extLst>
              <a:ext uri="{FF2B5EF4-FFF2-40B4-BE49-F238E27FC236}">
                <a16:creationId xmlns:a16="http://schemas.microsoft.com/office/drawing/2014/main" id="{984ABE3E-421D-4942-8651-4B5175B7C36F}"/>
              </a:ext>
            </a:extLst>
          </p:cNvPr>
          <p:cNvSpPr/>
          <p:nvPr/>
        </p:nvSpPr>
        <p:spPr>
          <a:xfrm>
            <a:off x="3124153" y="3221758"/>
            <a:ext cx="1321178" cy="4468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sz="1200" b="1" dirty="0">
                <a:solidFill>
                  <a:prstClr val="white"/>
                </a:solidFill>
                <a:latin typeface="Calibri"/>
              </a:rPr>
              <a:t>517.118 * 1,27 =  656.739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020B64C-5DD7-4529-A705-54C7709CE0F0}"/>
              </a:ext>
            </a:extLst>
          </p:cNvPr>
          <p:cNvSpPr/>
          <p:nvPr/>
        </p:nvSpPr>
        <p:spPr>
          <a:xfrm>
            <a:off x="5060474" y="405971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s-ES" b="1" dirty="0">
                <a:solidFill>
                  <a:prstClr val="white"/>
                </a:solidFill>
                <a:latin typeface="Calibri" panose="020F0502020204030204" pitchFamily="34" charset="0"/>
              </a:rPr>
              <a:t>23.782.475</a:t>
            </a:r>
          </a:p>
        </p:txBody>
      </p:sp>
    </p:spTree>
    <p:extLst>
      <p:ext uri="{BB962C8B-B14F-4D97-AF65-F5344CB8AC3E}">
        <p14:creationId xmlns:p14="http://schemas.microsoft.com/office/powerpoint/2010/main" val="291730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3" grpId="0" animBg="1"/>
      <p:bldP spid="55" grpId="0" animBg="1"/>
      <p:bldP spid="57" grpId="0" animBg="1"/>
      <p:bldP spid="64" grpId="0" animBg="1"/>
      <p:bldP spid="73" grpId="0" animBg="1"/>
      <p:bldP spid="81" grpId="0" animBg="1"/>
      <p:bldP spid="82" grpId="0" animBg="1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1ED913-576C-4E62-8509-62BD8A6F427A}"/>
              </a:ext>
            </a:extLst>
          </p:cNvPr>
          <p:cNvSpPr/>
          <p:nvPr/>
        </p:nvSpPr>
        <p:spPr>
          <a:xfrm>
            <a:off x="2351584" y="548681"/>
            <a:ext cx="4572000" cy="55772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5" descr="C:\Users\bastian.k\Desktop\Bilder index tabs\iStock_000003537940Mediu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76120" y="1772816"/>
            <a:ext cx="2710920" cy="9671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3" descr="C:\Users\bastian.k\Desktop\Bilder index tabs\iStock_000004843993Mediu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76121" y="2924944"/>
            <a:ext cx="2710919" cy="9671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Users\bastian.k\Desktop\Bilder index tabs\iStock_000004389909Mediu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6120" y="620689"/>
            <a:ext cx="2706158" cy="93710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 descr="C:\Users\bastian.k\Desktop\Bilder index tabs\iStock_000006823591Mediu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76121" y="5157193"/>
            <a:ext cx="2742141" cy="9686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Auf der gleichen Seite des Rechtecks liegende Ecken abrunden 30">
            <a:hlinkClick r:id="" action="ppaction://noaction"/>
          </p:cNvPr>
          <p:cNvSpPr/>
          <p:nvPr/>
        </p:nvSpPr>
        <p:spPr bwMode="gray">
          <a:xfrm>
            <a:off x="2639616" y="2924944"/>
            <a:ext cx="4464496" cy="93610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72000" rtlCol="0" anchor="ctr"/>
          <a:lstStyle/>
          <a:p>
            <a:pPr algn="ctr">
              <a:defRPr/>
            </a:pPr>
            <a:r>
              <a:rPr lang="de-DE" b="1" dirty="0">
                <a:solidFill>
                  <a:srgbClr val="1F497D"/>
                </a:solidFill>
                <a:latin typeface="Calibri"/>
              </a:rPr>
              <a:t>VALOR ESPECÍFICO SOCIAL </a:t>
            </a:r>
          </a:p>
          <a:p>
            <a:pPr algn="ctr">
              <a:defRPr/>
            </a:pPr>
            <a:r>
              <a:rPr lang="de-DE" b="1" dirty="0">
                <a:solidFill>
                  <a:srgbClr val="1F497D"/>
                </a:solidFill>
                <a:latin typeface="Calibri"/>
              </a:rPr>
              <a:t>[DE MERCADO Y NO MERCADO]</a:t>
            </a:r>
          </a:p>
        </p:txBody>
      </p:sp>
      <p:sp>
        <p:nvSpPr>
          <p:cNvPr id="24" name="Auf der gleichen Seite des Rechtecks liegende Ecken abrunden 28">
            <a:hlinkClick r:id="" action="ppaction://noaction"/>
          </p:cNvPr>
          <p:cNvSpPr/>
          <p:nvPr/>
        </p:nvSpPr>
        <p:spPr bwMode="gray">
          <a:xfrm>
            <a:off x="2639616" y="1772816"/>
            <a:ext cx="4464496" cy="936104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72000" rtlCol="0" anchor="ctr"/>
          <a:lstStyle/>
          <a:p>
            <a:pPr algn="ctr">
              <a:defRPr/>
            </a:pPr>
            <a:r>
              <a:rPr lang="de-DE" b="1" dirty="0">
                <a:solidFill>
                  <a:srgbClr val="1F497D"/>
                </a:solidFill>
                <a:latin typeface="Calibri"/>
              </a:rPr>
              <a:t>EFECTO TRACTOR DEL GASTO </a:t>
            </a:r>
          </a:p>
          <a:p>
            <a:pPr algn="ctr">
              <a:defRPr/>
            </a:pPr>
            <a:r>
              <a:rPr lang="de-DE" b="1" dirty="0">
                <a:solidFill>
                  <a:srgbClr val="1F497D"/>
                </a:solidFill>
                <a:latin typeface="Calibri"/>
              </a:rPr>
              <a:t>[COMPRA A PROVEEDORES]</a:t>
            </a:r>
          </a:p>
        </p:txBody>
      </p:sp>
      <p:sp>
        <p:nvSpPr>
          <p:cNvPr id="25" name="Auf der gleichen Seite des Rechtecks liegende Ecken abrunden 11">
            <a:hlinkClick r:id="" action="ppaction://noaction"/>
          </p:cNvPr>
          <p:cNvSpPr/>
          <p:nvPr/>
        </p:nvSpPr>
        <p:spPr bwMode="gray">
          <a:xfrm>
            <a:off x="2639616" y="620688"/>
            <a:ext cx="4464496" cy="936104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72000" rtlCol="0" anchor="ctr"/>
          <a:lstStyle/>
          <a:p>
            <a:pPr algn="ctr">
              <a:defRPr/>
            </a:pPr>
            <a:r>
              <a:rPr lang="de-DE" b="1" dirty="0">
                <a:solidFill>
                  <a:srgbClr val="1F497D"/>
                </a:solidFill>
                <a:latin typeface="Calibri"/>
              </a:rPr>
              <a:t>DISTRIBUCIÓN DEL VALOR AÑADIDO </a:t>
            </a:r>
            <a:r>
              <a:rPr lang="de-DE" b="1">
                <a:solidFill>
                  <a:srgbClr val="1F497D"/>
                </a:solidFill>
                <a:latin typeface="Calibri"/>
              </a:rPr>
              <a:t>GENERADO </a:t>
            </a:r>
            <a:r>
              <a:rPr lang="de-DE" b="1" dirty="0">
                <a:solidFill>
                  <a:srgbClr val="1F497D"/>
                </a:solidFill>
                <a:latin typeface="Calibri"/>
              </a:rPr>
              <a:t>POR LA ACTIVIDAD ECONÓMICA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659888" y="25460"/>
            <a:ext cx="5621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1F497D"/>
                </a:solidFill>
                <a:latin typeface="Calibri"/>
                <a:ea typeface="Calibri" pitchFamily="34" charset="0"/>
                <a:cs typeface="Times New Roman" pitchFamily="18" charset="0"/>
              </a:rPr>
              <a:t>ECOSISTEMAS DE VALOR = EFICACIA</a:t>
            </a:r>
            <a:endParaRPr lang="es-E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f der gleichen Seite des Rechtecks liegende Ecken abrunden 28">
            <a:hlinkClick r:id="" action="ppaction://noaction"/>
          </p:cNvPr>
          <p:cNvSpPr/>
          <p:nvPr/>
        </p:nvSpPr>
        <p:spPr bwMode="gray">
          <a:xfrm>
            <a:off x="2639616" y="4077072"/>
            <a:ext cx="4464496" cy="936104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72000" rtlCol="0" anchor="ctr"/>
          <a:lstStyle/>
          <a:p>
            <a:pPr algn="ctr">
              <a:defRPr/>
            </a:pPr>
            <a:endParaRPr lang="de-DE" b="1" dirty="0">
              <a:solidFill>
                <a:srgbClr val="1F497D"/>
              </a:solidFill>
              <a:latin typeface="Calibri"/>
            </a:endParaRPr>
          </a:p>
          <a:p>
            <a:pPr algn="ctr">
              <a:defRPr/>
            </a:pPr>
            <a:r>
              <a:rPr lang="de-DE" b="1" dirty="0">
                <a:solidFill>
                  <a:srgbClr val="1F497D"/>
                </a:solidFill>
                <a:latin typeface="Calibri"/>
              </a:rPr>
              <a:t>VALOR EMOCIONAL</a:t>
            </a:r>
          </a:p>
          <a:p>
            <a:pPr algn="ctr">
              <a:defRPr/>
            </a:pPr>
            <a:endParaRPr lang="de-DE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120" y="4018773"/>
            <a:ext cx="2749534" cy="101202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7656D57-EC62-4236-B54F-89F3C5DBC7D3}"/>
              </a:ext>
            </a:extLst>
          </p:cNvPr>
          <p:cNvSpPr/>
          <p:nvPr/>
        </p:nvSpPr>
        <p:spPr>
          <a:xfrm>
            <a:off x="2103894" y="64697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de-DE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1</a:t>
            </a:r>
            <a:endParaRPr lang="es-ES" sz="5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alibri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CD2CF8B-57DB-40D4-B0AD-05AE647F1547}"/>
              </a:ext>
            </a:extLst>
          </p:cNvPr>
          <p:cNvSpPr/>
          <p:nvPr/>
        </p:nvSpPr>
        <p:spPr>
          <a:xfrm>
            <a:off x="2124185" y="17870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de-DE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2</a:t>
            </a:r>
            <a:endParaRPr lang="es-ES" sz="5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alibri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6AE62E3-FE55-464E-9F81-CB7434307301}"/>
              </a:ext>
            </a:extLst>
          </p:cNvPr>
          <p:cNvSpPr/>
          <p:nvPr/>
        </p:nvSpPr>
        <p:spPr>
          <a:xfrm>
            <a:off x="2125046" y="30097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de-DE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3</a:t>
            </a:r>
            <a:endParaRPr lang="es-ES" sz="5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alibri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89304A6-75E5-4337-8190-F67E3B31B643}"/>
              </a:ext>
            </a:extLst>
          </p:cNvPr>
          <p:cNvSpPr/>
          <p:nvPr/>
        </p:nvSpPr>
        <p:spPr>
          <a:xfrm>
            <a:off x="2124186" y="416031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de-DE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4</a:t>
            </a:r>
            <a:endParaRPr lang="es-ES" sz="5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alibri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E136C95-D3B1-42B6-93A3-017D7A8EE998}"/>
              </a:ext>
            </a:extLst>
          </p:cNvPr>
          <p:cNvSpPr/>
          <p:nvPr/>
        </p:nvSpPr>
        <p:spPr>
          <a:xfrm>
            <a:off x="2615401" y="5157192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de-DE" sz="6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5</a:t>
            </a:r>
            <a:endParaRPr lang="es-ES" sz="6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30999C0-4274-4665-AE18-B1A45193C074}"/>
              </a:ext>
            </a:extLst>
          </p:cNvPr>
          <p:cNvSpPr/>
          <p:nvPr/>
        </p:nvSpPr>
        <p:spPr>
          <a:xfrm>
            <a:off x="2517509" y="536188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prstClr val="white"/>
                </a:solidFill>
                <a:latin typeface="Calibri"/>
              </a:rPr>
              <a:t>VALOR SOCIAL CONSOLIDADO</a:t>
            </a:r>
          </a:p>
          <a:p>
            <a:pPr algn="ctr">
              <a:defRPr/>
            </a:pPr>
            <a:r>
              <a:rPr lang="de-DE" sz="2000" b="1" dirty="0">
                <a:solidFill>
                  <a:prstClr val="white"/>
                </a:solidFill>
                <a:latin typeface="Calibri"/>
              </a:rPr>
              <a:t> [VALOR SOCIAL INTEGRADO]</a:t>
            </a:r>
          </a:p>
        </p:txBody>
      </p:sp>
    </p:spTree>
    <p:extLst>
      <p:ext uri="{BB962C8B-B14F-4D97-AF65-F5344CB8AC3E}">
        <p14:creationId xmlns:p14="http://schemas.microsoft.com/office/powerpoint/2010/main" val="33154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12" grpId="0" animBg="1"/>
      <p:bldP spid="3" grpId="0"/>
      <p:bldP spid="14" grpId="0"/>
      <p:bldP spid="15" grpId="0"/>
      <p:bldP spid="16" grpId="0"/>
      <p:bldP spid="2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576BBD-8131-421D-A0FC-DC8BD952B6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908721"/>
            <a:ext cx="7560840" cy="4752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58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0896B9-62B8-4E89-9C63-1895DE8D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332657"/>
            <a:ext cx="3314700" cy="18954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13A049F-BB64-4BBE-A461-811FDF3F5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96" y="2001463"/>
            <a:ext cx="2610319" cy="15857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8B5C64-B37B-4E0B-B599-D9D860966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568" y="680935"/>
            <a:ext cx="2808312" cy="941611"/>
          </a:xfrm>
          <a:prstGeom prst="rect">
            <a:avLst/>
          </a:prstGeom>
        </p:spPr>
      </p:pic>
      <p:pic>
        <p:nvPicPr>
          <p:cNvPr id="71682" name="Picture 2" descr="Image result for ciriec">
            <a:extLst>
              <a:ext uri="{FF2B5EF4-FFF2-40B4-BE49-F238E27FC236}">
                <a16:creationId xmlns:a16="http://schemas.microsoft.com/office/drawing/2014/main" id="{29CD43B6-F34B-48B5-9011-3CFAE5EE4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81" y="2093609"/>
            <a:ext cx="4075399" cy="16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Image result for aedem">
            <a:extLst>
              <a:ext uri="{FF2B5EF4-FFF2-40B4-BE49-F238E27FC236}">
                <a16:creationId xmlns:a16="http://schemas.microsoft.com/office/drawing/2014/main" id="{D04F56DC-7288-4DB2-BD3A-2C264293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790465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937AA89-5BAF-45C6-BE6B-8D1D4857A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937" y="2815882"/>
            <a:ext cx="1472321" cy="14052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D341DC-547D-4715-869B-0BFCD14B34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6769" y="4725144"/>
            <a:ext cx="3661722" cy="10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66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http://image.issuu.com/140626123907-b703f1bbbf64995d728a601da5774283/jpg/pag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091">
            <a:off x="4179040" y="3301724"/>
            <a:ext cx="1875990" cy="25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http://www.centrocultural.coop/blogs/cooperativismo/wp-content/uploads/2015/07/ciriec_rev_eco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38" y="335892"/>
            <a:ext cx="2304256" cy="27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http://image.issuu.com/130621110711-045fa4264d8a4c57eecd0ed98b3adbcd/jpg/pag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04" y="348074"/>
            <a:ext cx="1840012" cy="26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observatorioeconomiasocial.es/media/imagenes2012/CIRIEC_RevEco_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145">
            <a:off x="4538762" y="523853"/>
            <a:ext cx="1887459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3465">
            <a:off x="5996952" y="3774888"/>
            <a:ext cx="1866452" cy="2640252"/>
          </a:xfrm>
          <a:prstGeom prst="rect">
            <a:avLst/>
          </a:prstGeom>
        </p:spPr>
      </p:pic>
      <p:pic>
        <p:nvPicPr>
          <p:cNvPr id="9" name="Picture 2" descr="Resultado de imagen de ACCID FRAUDE EN LA EMPRES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37" y="3276728"/>
            <a:ext cx="1977043" cy="272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de RETOLAZA SPRINGER ENTREPRENEU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294">
            <a:off x="2247547" y="3516011"/>
            <a:ext cx="1800200" cy="262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ages.springer.com/sgw/books/medium/9783319133768.jpg">
            <a:extLst>
              <a:ext uri="{FF2B5EF4-FFF2-40B4-BE49-F238E27FC236}">
                <a16:creationId xmlns:a16="http://schemas.microsoft.com/office/drawing/2014/main" id="{E6ACA0F8-601D-450E-9EB2-206507A0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43" y="1599137"/>
            <a:ext cx="1796418" cy="27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FE0BBC7-0ABD-45D4-A671-B6960C0180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6223" y="1268760"/>
            <a:ext cx="2021457" cy="25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2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351F7A-3C3E-4E2C-BCC3-75F3D6E6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19" y="-243408"/>
            <a:ext cx="5313484" cy="628682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0968D86-66D9-4C6B-9BD7-B48ACDBF3E16}"/>
              </a:ext>
            </a:extLst>
          </p:cNvPr>
          <p:cNvSpPr txBox="1"/>
          <p:nvPr/>
        </p:nvSpPr>
        <p:spPr>
          <a:xfrm>
            <a:off x="4799857" y="188641"/>
            <a:ext cx="271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sz="2400" b="1" i="1" dirty="0">
                <a:solidFill>
                  <a:prstClr val="black"/>
                </a:solidFill>
                <a:latin typeface="Calibri"/>
              </a:rPr>
              <a:t>TRABAJO EMPÍRICO</a:t>
            </a:r>
          </a:p>
        </p:txBody>
      </p:sp>
    </p:spTree>
    <p:extLst>
      <p:ext uri="{BB962C8B-B14F-4D97-AF65-F5344CB8AC3E}">
        <p14:creationId xmlns:p14="http://schemas.microsoft.com/office/powerpoint/2010/main" val="1095868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DC7DDD9-7813-4195-B05C-84E08F78A664}"/>
              </a:ext>
            </a:extLst>
          </p:cNvPr>
          <p:cNvGraphicFramePr/>
          <p:nvPr>
            <p:extLst/>
          </p:nvPr>
        </p:nvGraphicFramePr>
        <p:xfrm>
          <a:off x="2855640" y="422134"/>
          <a:ext cx="2808312" cy="185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79620B5-3818-4BAF-BC41-C12BA424DD41}"/>
              </a:ext>
            </a:extLst>
          </p:cNvPr>
          <p:cNvGraphicFramePr/>
          <p:nvPr>
            <p:extLst/>
          </p:nvPr>
        </p:nvGraphicFramePr>
        <p:xfrm>
          <a:off x="6600056" y="411334"/>
          <a:ext cx="2982600" cy="172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752DA76-ECD4-4C65-9C27-9C51DCFC8B45}"/>
              </a:ext>
            </a:extLst>
          </p:cNvPr>
          <p:cNvGraphicFramePr/>
          <p:nvPr>
            <p:extLst/>
          </p:nvPr>
        </p:nvGraphicFramePr>
        <p:xfrm>
          <a:off x="3035660" y="2420888"/>
          <a:ext cx="2556284" cy="196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0006BC7-A6BB-4E79-9BCD-8B88B2411BBE}"/>
              </a:ext>
            </a:extLst>
          </p:cNvPr>
          <p:cNvGraphicFramePr/>
          <p:nvPr>
            <p:extLst/>
          </p:nvPr>
        </p:nvGraphicFramePr>
        <p:xfrm>
          <a:off x="6744072" y="2480197"/>
          <a:ext cx="2520280" cy="167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C88B03C-350D-4793-9C62-766784067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624" y="4365104"/>
            <a:ext cx="7092280" cy="18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3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25934" y="5926386"/>
            <a:ext cx="8345963" cy="925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2" name="Picture 4" descr="Resultado de imagen de darden business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00" y="24589"/>
            <a:ext cx="1272964" cy="9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58"/>
          <p:cNvSpPr/>
          <p:nvPr/>
        </p:nvSpPr>
        <p:spPr bwMode="gray">
          <a:xfrm>
            <a:off x="6107401" y="1990347"/>
            <a:ext cx="2600771" cy="8838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2000000" scaled="0"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hteck 59"/>
          <p:cNvSpPr/>
          <p:nvPr/>
        </p:nvSpPr>
        <p:spPr bwMode="gray">
          <a:xfrm>
            <a:off x="4001022" y="3820523"/>
            <a:ext cx="3718502" cy="94635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12000000" scaled="0"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Gerade Verbindung 60"/>
          <p:cNvCxnSpPr/>
          <p:nvPr/>
        </p:nvCxnSpPr>
        <p:spPr bwMode="gray">
          <a:xfrm flipH="1" flipV="1">
            <a:off x="6107400" y="1989873"/>
            <a:ext cx="2791516" cy="10053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</p:spPr>
      </p:cxnSp>
      <p:sp>
        <p:nvSpPr>
          <p:cNvPr id="23" name="Rechteck 61"/>
          <p:cNvSpPr/>
          <p:nvPr/>
        </p:nvSpPr>
        <p:spPr bwMode="gray">
          <a:xfrm>
            <a:off x="6107400" y="1999923"/>
            <a:ext cx="1858841" cy="812190"/>
          </a:xfrm>
          <a:prstGeom prst="rect">
            <a:avLst/>
          </a:prstGeom>
        </p:spPr>
        <p:txBody>
          <a:bodyPr wrap="square" lIns="0" tIns="72000" rIns="108000" bIns="0">
            <a:noAutofit/>
          </a:bodyPr>
          <a:lstStyle/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en-US" b="1" noProof="1">
                <a:solidFill>
                  <a:prstClr val="black"/>
                </a:solidFill>
                <a:latin typeface="Calibri"/>
                <a:cs typeface="Arial" charset="0"/>
              </a:rPr>
              <a:t>2014</a:t>
            </a:r>
            <a:br>
              <a:rPr lang="en-US" sz="2000" b="1" noProof="1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ADAPTACIÓN DEL MODELO A EMPRESAS</a:t>
            </a:r>
            <a:endParaRPr lang="en-US" sz="1050" noProof="1">
              <a:solidFill>
                <a:srgbClr val="4F81BD">
                  <a:lumMod val="75000"/>
                </a:srgbClr>
              </a:solidFill>
              <a:latin typeface="Calibri" pitchFamily="34" charset="0"/>
              <a:cs typeface="Arial" charset="0"/>
            </a:endParaRPr>
          </a:p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en-US" sz="1400" b="1" noProof="1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24" name="Gerade Verbindung 62"/>
          <p:cNvCxnSpPr/>
          <p:nvPr/>
        </p:nvCxnSpPr>
        <p:spPr bwMode="gray">
          <a:xfrm flipH="1">
            <a:off x="5054233" y="2935359"/>
            <a:ext cx="3300279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</p:spPr>
      </p:cxnSp>
      <p:sp>
        <p:nvSpPr>
          <p:cNvPr id="25" name="Rechteck 63"/>
          <p:cNvSpPr/>
          <p:nvPr/>
        </p:nvSpPr>
        <p:spPr bwMode="gray">
          <a:xfrm>
            <a:off x="5054232" y="2936225"/>
            <a:ext cx="2461836" cy="1007246"/>
          </a:xfrm>
          <a:prstGeom prst="rect">
            <a:avLst/>
          </a:prstGeom>
        </p:spPr>
        <p:txBody>
          <a:bodyPr wrap="square" lIns="0" tIns="72000" rIns="108000" bIns="0">
            <a:noAutofit/>
          </a:bodyPr>
          <a:lstStyle/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en-US" b="1" noProof="1">
                <a:solidFill>
                  <a:prstClr val="black"/>
                </a:solidFill>
                <a:latin typeface="Calibri"/>
                <a:cs typeface="Arial" charset="0"/>
              </a:rPr>
              <a:t>2013</a:t>
            </a:r>
            <a:br>
              <a:rPr lang="en-US" sz="2000" b="1" noProof="1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ADAPTACIÓN DEL MODELO A LA ADMINISTRACIÓN PÚBLICA: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Viviendas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Municipales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 Bilbao</a:t>
            </a:r>
            <a:endParaRPr lang="en-US" sz="1050" noProof="1">
              <a:solidFill>
                <a:srgbClr val="4F81BD">
                  <a:lumMod val="75000"/>
                </a:srgbClr>
              </a:solidFill>
              <a:latin typeface="Calibri" pitchFamily="34" charset="0"/>
              <a:cs typeface="Arial" charset="0"/>
            </a:endParaRPr>
          </a:p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en-US" sz="1400" b="1" noProof="1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26" name="Gerade Verbindung 64"/>
          <p:cNvCxnSpPr/>
          <p:nvPr/>
        </p:nvCxnSpPr>
        <p:spPr bwMode="gray">
          <a:xfrm flipH="1" flipV="1">
            <a:off x="4001023" y="3871463"/>
            <a:ext cx="3965219" cy="1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</p:spPr>
      </p:cxnSp>
      <p:sp>
        <p:nvSpPr>
          <p:cNvPr id="27" name="Rechteck 65"/>
          <p:cNvSpPr/>
          <p:nvPr/>
        </p:nvSpPr>
        <p:spPr bwMode="gray">
          <a:xfrm>
            <a:off x="4001022" y="3801827"/>
            <a:ext cx="2772854" cy="822241"/>
          </a:xfrm>
          <a:prstGeom prst="rect">
            <a:avLst/>
          </a:prstGeom>
        </p:spPr>
        <p:txBody>
          <a:bodyPr wrap="square" lIns="0" tIns="72000" rIns="108000" bIns="0">
            <a:noAutofit/>
          </a:bodyPr>
          <a:lstStyle/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en-US" b="1" noProof="1">
                <a:solidFill>
                  <a:prstClr val="black"/>
                </a:solidFill>
                <a:latin typeface="Calibri"/>
                <a:cs typeface="Arial" charset="0"/>
              </a:rPr>
              <a:t>2012</a:t>
            </a:r>
            <a:br>
              <a:rPr lang="en-US" sz="2000" b="1" noProof="1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US" sz="1400" b="1" noProof="1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DESARROLLO DEL MODELO POLIÉDRICO DE MONETIZACIÓN SOCIAL: TERCER SECTOR</a:t>
            </a:r>
            <a:endParaRPr lang="en-US" sz="1050" noProof="1">
              <a:solidFill>
                <a:srgbClr val="4F81BD">
                  <a:lumMod val="75000"/>
                </a:srgbClr>
              </a:solidFill>
              <a:latin typeface="Calibri" pitchFamily="34" charset="0"/>
              <a:cs typeface="Arial" charset="0"/>
            </a:endParaRPr>
          </a:p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en-US" sz="1400" b="1" noProof="1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28" name="Gerade Verbindung 66"/>
          <p:cNvCxnSpPr/>
          <p:nvPr/>
        </p:nvCxnSpPr>
        <p:spPr bwMode="gray">
          <a:xfrm flipH="1">
            <a:off x="2947814" y="4807567"/>
            <a:ext cx="4292845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</p:spPr>
      </p:cxnSp>
      <p:sp>
        <p:nvSpPr>
          <p:cNvPr id="29" name="Rechteck 67"/>
          <p:cNvSpPr/>
          <p:nvPr/>
        </p:nvSpPr>
        <p:spPr bwMode="gray">
          <a:xfrm>
            <a:off x="3085336" y="4850357"/>
            <a:ext cx="3159587" cy="822241"/>
          </a:xfrm>
          <a:prstGeom prst="rect">
            <a:avLst/>
          </a:prstGeom>
        </p:spPr>
        <p:txBody>
          <a:bodyPr wrap="square" lIns="0" tIns="72000" rIns="108000" bIns="0">
            <a:noAutofit/>
          </a:bodyPr>
          <a:lstStyle/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en-US" b="1" noProof="1">
                <a:solidFill>
                  <a:prstClr val="black"/>
                </a:solidFill>
                <a:latin typeface="Calibri"/>
                <a:cs typeface="Arial" charset="0"/>
              </a:rPr>
              <a:t>2011</a:t>
            </a:r>
            <a:br>
              <a:rPr lang="en-US" sz="2000" b="1" noProof="1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US" sz="1400" b="1" noProof="1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INICIO PROYECTO:</a:t>
            </a:r>
          </a:p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en-US" sz="1400" b="1" noProof="1">
                <a:solidFill>
                  <a:srgbClr val="4F81BD">
                    <a:lumMod val="75000"/>
                  </a:srgbClr>
                </a:solidFill>
                <a:latin typeface="Calibri" pitchFamily="34" charset="0"/>
                <a:cs typeface="Arial" charset="0"/>
              </a:rPr>
              <a:t>Lantegi Batuak</a:t>
            </a:r>
            <a:endParaRPr lang="en-US" sz="1050" noProof="1">
              <a:solidFill>
                <a:srgbClr val="4F81BD">
                  <a:lumMod val="75000"/>
                </a:srgbClr>
              </a:solidFill>
              <a:latin typeface="Calibri" pitchFamily="34" charset="0"/>
              <a:cs typeface="Arial" charset="0"/>
            </a:endParaRPr>
          </a:p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en-US" sz="1400" b="1" noProof="1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2" name="Gruppieren 2054"/>
          <p:cNvGrpSpPr/>
          <p:nvPr/>
        </p:nvGrpSpPr>
        <p:grpSpPr>
          <a:xfrm>
            <a:off x="5057030" y="2133808"/>
            <a:ext cx="921730" cy="732605"/>
            <a:chOff x="4775661" y="1670864"/>
            <a:chExt cx="1094332" cy="850000"/>
          </a:xfrm>
        </p:grpSpPr>
        <p:sp>
          <p:nvSpPr>
            <p:cNvPr id="18" name="Ellipse 109"/>
            <p:cNvSpPr/>
            <p:nvPr/>
          </p:nvSpPr>
          <p:spPr bwMode="gray">
            <a:xfrm>
              <a:off x="4775661" y="2017932"/>
              <a:ext cx="1094332" cy="5029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Ellipse 110"/>
            <p:cNvSpPr/>
            <p:nvPr/>
          </p:nvSpPr>
          <p:spPr bwMode="gray">
            <a:xfrm>
              <a:off x="4998827" y="1670864"/>
              <a:ext cx="648000" cy="648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016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24000" h="324000"/>
              <a:bevelB w="324000" h="324000"/>
            </a:sp3d>
          </p:spPr>
          <p:txBody>
            <a:bodyPr vert="horz" lIns="0" tIns="0" rIns="0" bIns="0" anchor="ctr" anchorCtr="0"/>
            <a:lstStyle/>
            <a:p>
              <a:pPr indent="-190500" algn="ctr" defTabSz="4572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28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Calibri"/>
                  <a:cs typeface="Arial" charset="0"/>
                </a:rPr>
                <a:t>4</a:t>
              </a:r>
            </a:p>
          </p:txBody>
        </p:sp>
      </p:grpSp>
      <p:grpSp>
        <p:nvGrpSpPr>
          <p:cNvPr id="3" name="Gruppieren 2053"/>
          <p:cNvGrpSpPr/>
          <p:nvPr/>
        </p:nvGrpSpPr>
        <p:grpSpPr>
          <a:xfrm>
            <a:off x="4003820" y="3025862"/>
            <a:ext cx="921730" cy="732605"/>
            <a:chOff x="3525228" y="2757200"/>
            <a:chExt cx="1094332" cy="850000"/>
          </a:xfrm>
        </p:grpSpPr>
        <p:sp>
          <p:nvSpPr>
            <p:cNvPr id="16" name="Ellipse 111"/>
            <p:cNvSpPr/>
            <p:nvPr/>
          </p:nvSpPr>
          <p:spPr bwMode="gray">
            <a:xfrm>
              <a:off x="3525228" y="3104268"/>
              <a:ext cx="1094332" cy="5029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Ellipse 112"/>
            <p:cNvSpPr/>
            <p:nvPr/>
          </p:nvSpPr>
          <p:spPr bwMode="gray">
            <a:xfrm>
              <a:off x="3748394" y="2757200"/>
              <a:ext cx="648000" cy="64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016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24000" h="324000"/>
              <a:bevelB w="324000" h="324000"/>
            </a:sp3d>
          </p:spPr>
          <p:txBody>
            <a:bodyPr vert="horz" lIns="0" tIns="0" rIns="0" bIns="0" anchor="ctr" anchorCtr="0"/>
            <a:lstStyle/>
            <a:p>
              <a:pPr indent="-190500" algn="ctr" defTabSz="4572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28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Calibri"/>
                  <a:cs typeface="Arial" charset="0"/>
                </a:rPr>
                <a:t>3</a:t>
              </a:r>
            </a:p>
          </p:txBody>
        </p:sp>
      </p:grpSp>
      <p:grpSp>
        <p:nvGrpSpPr>
          <p:cNvPr id="4" name="Gruppieren 2052"/>
          <p:cNvGrpSpPr/>
          <p:nvPr/>
        </p:nvGrpSpPr>
        <p:grpSpPr>
          <a:xfrm>
            <a:off x="2994712" y="3970025"/>
            <a:ext cx="921730" cy="738983"/>
            <a:chOff x="2274795" y="3855201"/>
            <a:chExt cx="1094332" cy="857401"/>
          </a:xfrm>
        </p:grpSpPr>
        <p:sp>
          <p:nvSpPr>
            <p:cNvPr id="14" name="Ellipse 113"/>
            <p:cNvSpPr/>
            <p:nvPr/>
          </p:nvSpPr>
          <p:spPr bwMode="gray">
            <a:xfrm>
              <a:off x="2274795" y="4209670"/>
              <a:ext cx="1094332" cy="5029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Ellipse 114"/>
            <p:cNvSpPr/>
            <p:nvPr/>
          </p:nvSpPr>
          <p:spPr bwMode="gray">
            <a:xfrm>
              <a:off x="2497961" y="3855201"/>
              <a:ext cx="648000" cy="64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016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24000" h="324000"/>
              <a:bevelB w="324000" h="324000"/>
            </a:sp3d>
          </p:spPr>
          <p:txBody>
            <a:bodyPr vert="horz" lIns="0" tIns="0" rIns="0" bIns="0" anchor="ctr" anchorCtr="0"/>
            <a:lstStyle/>
            <a:p>
              <a:pPr indent="-190500" algn="ctr" defTabSz="4572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28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Calibri"/>
                  <a:cs typeface="Arial" charset="0"/>
                </a:rPr>
                <a:t>2</a:t>
              </a:r>
            </a:p>
          </p:txBody>
        </p:sp>
      </p:grpSp>
      <p:grpSp>
        <p:nvGrpSpPr>
          <p:cNvPr id="5" name="Gruppieren 2051"/>
          <p:cNvGrpSpPr/>
          <p:nvPr/>
        </p:nvGrpSpPr>
        <p:grpSpPr>
          <a:xfrm>
            <a:off x="2037966" y="4911890"/>
            <a:ext cx="921730" cy="732605"/>
            <a:chOff x="941295" y="4953200"/>
            <a:chExt cx="1094332" cy="850000"/>
          </a:xfrm>
        </p:grpSpPr>
        <p:sp>
          <p:nvSpPr>
            <p:cNvPr id="12" name="Ellipse 115"/>
            <p:cNvSpPr/>
            <p:nvPr/>
          </p:nvSpPr>
          <p:spPr bwMode="gray">
            <a:xfrm>
              <a:off x="941295" y="5300268"/>
              <a:ext cx="1094332" cy="5029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Ellipse 116"/>
            <p:cNvSpPr/>
            <p:nvPr/>
          </p:nvSpPr>
          <p:spPr bwMode="gray">
            <a:xfrm>
              <a:off x="1164461" y="4953200"/>
              <a:ext cx="648000" cy="648000"/>
            </a:xfrm>
            <a:prstGeom prst="ellipse">
              <a:avLst/>
            </a:prstGeom>
            <a:solidFill>
              <a:srgbClr val="D7D7D7"/>
            </a:solidFill>
            <a:ln w="12700">
              <a:noFill/>
              <a:miter lim="800000"/>
              <a:headEnd/>
              <a:tailEnd/>
            </a:ln>
            <a:effectLst>
              <a:outerShdw blurRad="1016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24000" h="324000"/>
              <a:bevelB w="324000" h="324000"/>
            </a:sp3d>
          </p:spPr>
          <p:txBody>
            <a:bodyPr vert="horz" lIns="0" tIns="0" rIns="0" bIns="0" anchor="ctr" anchorCtr="0"/>
            <a:lstStyle/>
            <a:p>
              <a:pPr indent="-190500" algn="ctr" defTabSz="4572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28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Calibri"/>
                  <a:cs typeface="Arial" charset="0"/>
                </a:rPr>
                <a:t>1</a:t>
              </a:r>
            </a:p>
          </p:txBody>
        </p:sp>
      </p:grpSp>
      <p:sp>
        <p:nvSpPr>
          <p:cNvPr id="10" name="Ellipse 55"/>
          <p:cNvSpPr/>
          <p:nvPr/>
        </p:nvSpPr>
        <p:spPr bwMode="gray">
          <a:xfrm rot="20900874">
            <a:off x="2891505" y="6130799"/>
            <a:ext cx="6297208" cy="771070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gray">
          <a:xfrm>
            <a:off x="3088030" y="1342274"/>
            <a:ext cx="6500278" cy="4870383"/>
          </a:xfrm>
          <a:custGeom>
            <a:avLst/>
            <a:gdLst>
              <a:gd name="connsiteX0" fmla="*/ 9504 w 9941"/>
              <a:gd name="connsiteY0" fmla="*/ 0 h 10000"/>
              <a:gd name="connsiteX1" fmla="*/ 9710 w 9941"/>
              <a:gd name="connsiteY1" fmla="*/ 1380 h 10000"/>
              <a:gd name="connsiteX2" fmla="*/ 9844 w 9941"/>
              <a:gd name="connsiteY2" fmla="*/ 2599 h 10000"/>
              <a:gd name="connsiteX3" fmla="*/ 9920 w 9941"/>
              <a:gd name="connsiteY3" fmla="*/ 3491 h 10000"/>
              <a:gd name="connsiteX4" fmla="*/ 9941 w 9941"/>
              <a:gd name="connsiteY4" fmla="*/ 3874 h 10000"/>
              <a:gd name="connsiteX5" fmla="*/ 9252 w 9941"/>
              <a:gd name="connsiteY5" fmla="*/ 3632 h 10000"/>
              <a:gd name="connsiteX6" fmla="*/ 8554 w 9941"/>
              <a:gd name="connsiteY6" fmla="*/ 5018 h 10000"/>
              <a:gd name="connsiteX7" fmla="*/ 6839 w 9941"/>
              <a:gd name="connsiteY7" fmla="*/ 7355 h 10000"/>
              <a:gd name="connsiteX8" fmla="*/ 4170 w 9941"/>
              <a:gd name="connsiteY8" fmla="*/ 9340 h 10000"/>
              <a:gd name="connsiteX9" fmla="*/ 765 w 9941"/>
              <a:gd name="connsiteY9" fmla="*/ 9773 h 10000"/>
              <a:gd name="connsiteX10" fmla="*/ 563 w 9941"/>
              <a:gd name="connsiteY10" fmla="*/ 9728 h 10000"/>
              <a:gd name="connsiteX11" fmla="*/ 357 w 9941"/>
              <a:gd name="connsiteY11" fmla="*/ 9683 h 10000"/>
              <a:gd name="connsiteX12" fmla="*/ 147 w 9941"/>
              <a:gd name="connsiteY12" fmla="*/ 9622 h 10000"/>
              <a:gd name="connsiteX13" fmla="*/ 0 w 9941"/>
              <a:gd name="connsiteY13" fmla="*/ 9577 h 10000"/>
              <a:gd name="connsiteX14" fmla="*/ 71 w 9941"/>
              <a:gd name="connsiteY14" fmla="*/ 9597 h 10000"/>
              <a:gd name="connsiteX15" fmla="*/ 147 w 9941"/>
              <a:gd name="connsiteY15" fmla="*/ 9612 h 10000"/>
              <a:gd name="connsiteX16" fmla="*/ 231 w 9941"/>
              <a:gd name="connsiteY16" fmla="*/ 9627 h 10000"/>
              <a:gd name="connsiteX17" fmla="*/ 1576 w 9941"/>
              <a:gd name="connsiteY17" fmla="*/ 9647 h 10000"/>
              <a:gd name="connsiteX18" fmla="*/ 3539 w 9941"/>
              <a:gd name="connsiteY18" fmla="*/ 8982 h 10000"/>
              <a:gd name="connsiteX19" fmla="*/ 5780 w 9941"/>
              <a:gd name="connsiteY19" fmla="*/ 7008 h 10000"/>
              <a:gd name="connsiteX20" fmla="*/ 7827 w 9941"/>
              <a:gd name="connsiteY20" fmla="*/ 3134 h 10000"/>
              <a:gd name="connsiteX21" fmla="*/ 7142 w 9941"/>
              <a:gd name="connsiteY21" fmla="*/ 2892 h 10000"/>
              <a:gd name="connsiteX22" fmla="*/ 7398 w 9941"/>
              <a:gd name="connsiteY22" fmla="*/ 2630 h 10000"/>
              <a:gd name="connsiteX23" fmla="*/ 7970 w 9941"/>
              <a:gd name="connsiteY23" fmla="*/ 2005 h 10000"/>
              <a:gd name="connsiteX24" fmla="*/ 8722 w 9941"/>
              <a:gd name="connsiteY24" fmla="*/ 1098 h 10000"/>
              <a:gd name="connsiteX25" fmla="*/ 9504 w 9941"/>
              <a:gd name="connsiteY25" fmla="*/ 0 h 10000"/>
              <a:gd name="connsiteX0" fmla="*/ 9489 w 9929"/>
              <a:gd name="connsiteY0" fmla="*/ 0 h 10000"/>
              <a:gd name="connsiteX1" fmla="*/ 9697 w 9929"/>
              <a:gd name="connsiteY1" fmla="*/ 1380 h 10000"/>
              <a:gd name="connsiteX2" fmla="*/ 9831 w 9929"/>
              <a:gd name="connsiteY2" fmla="*/ 2599 h 10000"/>
              <a:gd name="connsiteX3" fmla="*/ 9908 w 9929"/>
              <a:gd name="connsiteY3" fmla="*/ 3491 h 10000"/>
              <a:gd name="connsiteX4" fmla="*/ 9929 w 9929"/>
              <a:gd name="connsiteY4" fmla="*/ 3874 h 10000"/>
              <a:gd name="connsiteX5" fmla="*/ 9236 w 9929"/>
              <a:gd name="connsiteY5" fmla="*/ 3632 h 10000"/>
              <a:gd name="connsiteX6" fmla="*/ 8534 w 9929"/>
              <a:gd name="connsiteY6" fmla="*/ 5018 h 10000"/>
              <a:gd name="connsiteX7" fmla="*/ 6809 w 9929"/>
              <a:gd name="connsiteY7" fmla="*/ 7355 h 10000"/>
              <a:gd name="connsiteX8" fmla="*/ 4124 w 9929"/>
              <a:gd name="connsiteY8" fmla="*/ 9340 h 10000"/>
              <a:gd name="connsiteX9" fmla="*/ 699 w 9929"/>
              <a:gd name="connsiteY9" fmla="*/ 9773 h 10000"/>
              <a:gd name="connsiteX10" fmla="*/ 495 w 9929"/>
              <a:gd name="connsiteY10" fmla="*/ 9728 h 10000"/>
              <a:gd name="connsiteX11" fmla="*/ 288 w 9929"/>
              <a:gd name="connsiteY11" fmla="*/ 9683 h 10000"/>
              <a:gd name="connsiteX12" fmla="*/ 77 w 9929"/>
              <a:gd name="connsiteY12" fmla="*/ 9622 h 10000"/>
              <a:gd name="connsiteX13" fmla="*/ 0 w 9929"/>
              <a:gd name="connsiteY13" fmla="*/ 9597 h 10000"/>
              <a:gd name="connsiteX14" fmla="*/ 77 w 9929"/>
              <a:gd name="connsiteY14" fmla="*/ 9612 h 10000"/>
              <a:gd name="connsiteX15" fmla="*/ 161 w 9929"/>
              <a:gd name="connsiteY15" fmla="*/ 9627 h 10000"/>
              <a:gd name="connsiteX16" fmla="*/ 1514 w 9929"/>
              <a:gd name="connsiteY16" fmla="*/ 9647 h 10000"/>
              <a:gd name="connsiteX17" fmla="*/ 3489 w 9929"/>
              <a:gd name="connsiteY17" fmla="*/ 8982 h 10000"/>
              <a:gd name="connsiteX18" fmla="*/ 5743 w 9929"/>
              <a:gd name="connsiteY18" fmla="*/ 7008 h 10000"/>
              <a:gd name="connsiteX19" fmla="*/ 7802 w 9929"/>
              <a:gd name="connsiteY19" fmla="*/ 3134 h 10000"/>
              <a:gd name="connsiteX20" fmla="*/ 7113 w 9929"/>
              <a:gd name="connsiteY20" fmla="*/ 2892 h 10000"/>
              <a:gd name="connsiteX21" fmla="*/ 7371 w 9929"/>
              <a:gd name="connsiteY21" fmla="*/ 2630 h 10000"/>
              <a:gd name="connsiteX22" fmla="*/ 7946 w 9929"/>
              <a:gd name="connsiteY22" fmla="*/ 2005 h 10000"/>
              <a:gd name="connsiteX23" fmla="*/ 8703 w 9929"/>
              <a:gd name="connsiteY23" fmla="*/ 1098 h 10000"/>
              <a:gd name="connsiteX24" fmla="*/ 9489 w 9929"/>
              <a:gd name="connsiteY2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29" h="10000">
                <a:moveTo>
                  <a:pt x="9489" y="0"/>
                </a:moveTo>
                <a:cubicBezTo>
                  <a:pt x="9574" y="469"/>
                  <a:pt x="9641" y="937"/>
                  <a:pt x="9697" y="1380"/>
                </a:cubicBezTo>
                <a:cubicBezTo>
                  <a:pt x="9756" y="1824"/>
                  <a:pt x="9798" y="2237"/>
                  <a:pt x="9831" y="2599"/>
                </a:cubicBezTo>
                <a:cubicBezTo>
                  <a:pt x="9866" y="2962"/>
                  <a:pt x="9891" y="3270"/>
                  <a:pt x="9908" y="3491"/>
                </a:cubicBezTo>
                <a:cubicBezTo>
                  <a:pt x="9921" y="3713"/>
                  <a:pt x="9929" y="3849"/>
                  <a:pt x="9929" y="3874"/>
                </a:cubicBezTo>
                <a:lnTo>
                  <a:pt x="9236" y="3632"/>
                </a:lnTo>
                <a:cubicBezTo>
                  <a:pt x="9168" y="3793"/>
                  <a:pt x="8939" y="4322"/>
                  <a:pt x="8534" y="5018"/>
                </a:cubicBezTo>
                <a:cubicBezTo>
                  <a:pt x="8132" y="5708"/>
                  <a:pt x="7557" y="6554"/>
                  <a:pt x="6809" y="7355"/>
                </a:cubicBezTo>
                <a:cubicBezTo>
                  <a:pt x="6072" y="8146"/>
                  <a:pt x="5172" y="8872"/>
                  <a:pt x="4124" y="9340"/>
                </a:cubicBezTo>
                <a:cubicBezTo>
                  <a:pt x="3105" y="9798"/>
                  <a:pt x="1954" y="10000"/>
                  <a:pt x="699" y="9773"/>
                </a:cubicBezTo>
                <a:lnTo>
                  <a:pt x="495" y="9728"/>
                </a:lnTo>
                <a:lnTo>
                  <a:pt x="288" y="9683"/>
                </a:lnTo>
                <a:lnTo>
                  <a:pt x="77" y="9622"/>
                </a:lnTo>
                <a:cubicBezTo>
                  <a:pt x="51" y="9614"/>
                  <a:pt x="26" y="9605"/>
                  <a:pt x="0" y="9597"/>
                </a:cubicBezTo>
                <a:cubicBezTo>
                  <a:pt x="22" y="9602"/>
                  <a:pt x="52" y="9607"/>
                  <a:pt x="77" y="9612"/>
                </a:cubicBezTo>
                <a:cubicBezTo>
                  <a:pt x="102" y="9617"/>
                  <a:pt x="132" y="9622"/>
                  <a:pt x="161" y="9627"/>
                </a:cubicBezTo>
                <a:cubicBezTo>
                  <a:pt x="482" y="9688"/>
                  <a:pt x="952" y="9723"/>
                  <a:pt x="1514" y="9647"/>
                </a:cubicBezTo>
                <a:cubicBezTo>
                  <a:pt x="2094" y="9572"/>
                  <a:pt x="2771" y="9385"/>
                  <a:pt x="3489" y="8982"/>
                </a:cubicBezTo>
                <a:cubicBezTo>
                  <a:pt x="4225" y="8574"/>
                  <a:pt x="4999" y="7945"/>
                  <a:pt x="5743" y="7008"/>
                </a:cubicBezTo>
                <a:cubicBezTo>
                  <a:pt x="6496" y="6050"/>
                  <a:pt x="7210" y="4786"/>
                  <a:pt x="7802" y="3134"/>
                </a:cubicBezTo>
                <a:lnTo>
                  <a:pt x="7113" y="2892"/>
                </a:lnTo>
                <a:cubicBezTo>
                  <a:pt x="7129" y="2877"/>
                  <a:pt x="7223" y="2786"/>
                  <a:pt x="7371" y="2630"/>
                </a:cubicBezTo>
                <a:cubicBezTo>
                  <a:pt x="7519" y="2479"/>
                  <a:pt x="7718" y="2262"/>
                  <a:pt x="7946" y="2005"/>
                </a:cubicBezTo>
                <a:cubicBezTo>
                  <a:pt x="8179" y="1743"/>
                  <a:pt x="8436" y="1436"/>
                  <a:pt x="8703" y="1098"/>
                </a:cubicBezTo>
                <a:cubicBezTo>
                  <a:pt x="8969" y="756"/>
                  <a:pt x="9240" y="388"/>
                  <a:pt x="948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9525">
            <a:gradFill flip="none" rotWithShape="1">
              <a:gsLst>
                <a:gs pos="43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round/>
            <a:headEnd/>
            <a:tailEnd/>
          </a:ln>
          <a:effectLst>
            <a:outerShdw blurRad="2540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RightFacing" fov="3300000">
              <a:rot lat="600001" lon="20999996" rev="0"/>
            </a:camera>
            <a:lightRig rig="threePt" dir="t">
              <a:rot lat="0" lon="0" rev="19800000"/>
            </a:lightRig>
          </a:scene3d>
          <a:sp3d extrusionH="635000">
            <a:bevelT w="50800" h="50800" prst="angle"/>
            <a:bevelB w="50800" h="508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90500" defTabSz="457200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en-US" noProof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hteck 61"/>
          <p:cNvSpPr/>
          <p:nvPr/>
        </p:nvSpPr>
        <p:spPr bwMode="gray">
          <a:xfrm>
            <a:off x="2806623" y="2775170"/>
            <a:ext cx="1152128" cy="936104"/>
          </a:xfrm>
          <a:prstGeom prst="rect">
            <a:avLst/>
          </a:prstGeom>
        </p:spPr>
        <p:txBody>
          <a:bodyPr wrap="square" lIns="0" tIns="72000" rIns="108000" bIns="0">
            <a:noAutofit/>
          </a:bodyPr>
          <a:lstStyle/>
          <a:p>
            <a:pPr algn="r"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br>
              <a:rPr lang="en-US" sz="2000" b="1" noProof="1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AMPLIACIÓN 3º SECTOR</a:t>
            </a:r>
            <a:endParaRPr lang="en-US" sz="1050" noProof="1">
              <a:solidFill>
                <a:srgbClr val="4F81BD">
                  <a:lumMod val="75000"/>
                </a:srgbClr>
              </a:solidFill>
              <a:latin typeface="Calibri" pitchFamily="34" charset="0"/>
              <a:cs typeface="Arial" charset="0"/>
            </a:endParaRPr>
          </a:p>
          <a:p>
            <a:pPr algn="r"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en-US" sz="1400" b="1" noProof="1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1" name="Rechteck 61"/>
          <p:cNvSpPr/>
          <p:nvPr/>
        </p:nvSpPr>
        <p:spPr bwMode="gray">
          <a:xfrm>
            <a:off x="3843660" y="1783231"/>
            <a:ext cx="1152128" cy="936104"/>
          </a:xfrm>
          <a:prstGeom prst="rect">
            <a:avLst/>
          </a:prstGeom>
        </p:spPr>
        <p:txBody>
          <a:bodyPr wrap="square" lIns="0" tIns="72000" rIns="108000" bIns="0">
            <a:noAutofit/>
          </a:bodyPr>
          <a:lstStyle/>
          <a:p>
            <a:pPr algn="r"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br>
              <a:rPr lang="en-US" sz="2000" b="1" noProof="1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AMPLIACIÓN AAPP </a:t>
            </a:r>
            <a:endParaRPr lang="en-US" sz="1050" noProof="1">
              <a:solidFill>
                <a:srgbClr val="4F81BD">
                  <a:lumMod val="75000"/>
                </a:srgbClr>
              </a:solidFill>
              <a:latin typeface="Calibri" pitchFamily="34" charset="0"/>
              <a:cs typeface="Arial" charset="0"/>
            </a:endParaRPr>
          </a:p>
          <a:p>
            <a:pPr algn="r"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en-US" sz="1400" b="1" noProof="1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32" name="31 Imagen" descr="logo UPV-EC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44" y="6189691"/>
            <a:ext cx="1892628" cy="620688"/>
          </a:xfrm>
          <a:prstGeom prst="rect">
            <a:avLst/>
          </a:prstGeom>
        </p:spPr>
      </p:pic>
      <p:pic>
        <p:nvPicPr>
          <p:cNvPr id="33" name="Picture 2" descr="https://encrypted-tbn3.gstatic.com/images?q=tbn:ANd9GcRWEREhZYGq-tuw4MpzKovQsK2uOtPmHTerGMDo4qYQZTiyoDH_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369" y="6178659"/>
            <a:ext cx="1216393" cy="642753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0847" y="5733966"/>
            <a:ext cx="1250030" cy="58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http://www.euskonews.com/0354zbk/argazkiak/gaia35403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5589" y="3064628"/>
            <a:ext cx="848579" cy="622291"/>
          </a:xfrm>
          <a:prstGeom prst="rect">
            <a:avLst/>
          </a:prstGeom>
          <a:noFill/>
        </p:spPr>
      </p:pic>
      <p:sp>
        <p:nvSpPr>
          <p:cNvPr id="38" name="Rechteck 61"/>
          <p:cNvSpPr/>
          <p:nvPr/>
        </p:nvSpPr>
        <p:spPr bwMode="gray">
          <a:xfrm>
            <a:off x="6845715" y="996552"/>
            <a:ext cx="1858841" cy="812190"/>
          </a:xfrm>
          <a:prstGeom prst="rect">
            <a:avLst/>
          </a:prstGeom>
        </p:spPr>
        <p:txBody>
          <a:bodyPr wrap="square" lIns="0" tIns="72000" rIns="108000" bIns="0">
            <a:noAutofit/>
          </a:bodyPr>
          <a:lstStyle/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en-US" b="1" noProof="1">
                <a:solidFill>
                  <a:prstClr val="black"/>
                </a:solidFill>
                <a:latin typeface="Calibri"/>
                <a:cs typeface="Arial" charset="0"/>
              </a:rPr>
              <a:t>2015</a:t>
            </a:r>
            <a:br>
              <a:rPr lang="en-US" sz="2000" b="1" noProof="1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GENERALIZACIÓN EN LA UTILIZACIÓN</a:t>
            </a:r>
            <a:endParaRPr lang="en-US" sz="1050" noProof="1">
              <a:solidFill>
                <a:srgbClr val="4F81BD">
                  <a:lumMod val="75000"/>
                </a:srgbClr>
              </a:solidFill>
              <a:latin typeface="Calibri" pitchFamily="34" charset="0"/>
              <a:cs typeface="Arial" charset="0"/>
            </a:endParaRPr>
          </a:p>
          <a:p>
            <a:pPr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en-US" sz="1400" b="1" noProof="1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39" name="Gruppieren 2054"/>
          <p:cNvGrpSpPr/>
          <p:nvPr/>
        </p:nvGrpSpPr>
        <p:grpSpPr>
          <a:xfrm>
            <a:off x="5974533" y="1165570"/>
            <a:ext cx="921730" cy="732605"/>
            <a:chOff x="4775661" y="1670864"/>
            <a:chExt cx="1094332" cy="850000"/>
          </a:xfrm>
        </p:grpSpPr>
        <p:sp>
          <p:nvSpPr>
            <p:cNvPr id="40" name="Ellipse 109"/>
            <p:cNvSpPr/>
            <p:nvPr/>
          </p:nvSpPr>
          <p:spPr bwMode="gray">
            <a:xfrm>
              <a:off x="4775661" y="2017932"/>
              <a:ext cx="1094332" cy="5029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Ellipse 110"/>
            <p:cNvSpPr/>
            <p:nvPr/>
          </p:nvSpPr>
          <p:spPr bwMode="gray">
            <a:xfrm>
              <a:off x="4998827" y="1670864"/>
              <a:ext cx="648000" cy="64800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>
              <a:outerShdw blurRad="1016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24000" h="324000"/>
              <a:bevelB w="324000" h="324000"/>
            </a:sp3d>
          </p:spPr>
          <p:txBody>
            <a:bodyPr vert="horz" lIns="0" tIns="0" rIns="0" bIns="0" anchor="ctr" anchorCtr="0"/>
            <a:lstStyle/>
            <a:p>
              <a:pPr indent="-190500" algn="ctr" defTabSz="4572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28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Calibri"/>
                  <a:cs typeface="Arial" charset="0"/>
                </a:rPr>
                <a:t>5</a:t>
              </a:r>
            </a:p>
          </p:txBody>
        </p:sp>
      </p:grpSp>
      <p:sp>
        <p:nvSpPr>
          <p:cNvPr id="37" name="Rechteck 61"/>
          <p:cNvSpPr/>
          <p:nvPr/>
        </p:nvSpPr>
        <p:spPr bwMode="gray">
          <a:xfrm>
            <a:off x="3908562" y="1063151"/>
            <a:ext cx="2036648" cy="936104"/>
          </a:xfrm>
          <a:prstGeom prst="rect">
            <a:avLst/>
          </a:prstGeom>
        </p:spPr>
        <p:txBody>
          <a:bodyPr wrap="square" lIns="0" tIns="72000" rIns="108000" bIns="0">
            <a:noAutofit/>
          </a:bodyPr>
          <a:lstStyle/>
          <a:p>
            <a:pPr algn="r"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br>
              <a:rPr lang="en-US" sz="2000" b="1" noProof="1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INTERNACIONALIZACIÓN</a:t>
            </a:r>
            <a:endParaRPr lang="en-US" sz="1050" noProof="1">
              <a:solidFill>
                <a:srgbClr val="4F81BD">
                  <a:lumMod val="75000"/>
                </a:srgbClr>
              </a:solidFill>
              <a:latin typeface="Calibri" pitchFamily="34" charset="0"/>
              <a:cs typeface="Arial" charset="0"/>
            </a:endParaRPr>
          </a:p>
          <a:p>
            <a:pPr algn="r" defTabSz="4572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en-US" sz="1400" b="1" noProof="1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61442" name="Picture 2" descr="http://www.utpl.edu.ec/comunicacion/wp-content/uploads/2012/01/logo-UNAM-20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18" y="295500"/>
            <a:ext cx="1230381" cy="4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pres-bac-s.com/static/upload/files/NL_JD_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84" y="94075"/>
            <a:ext cx="725572" cy="7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s://encrypted-tbn1.gstatic.com/images?q=tbn:ANd9GcRNTd1zEX7P6y_RQQCCBCPRlysgiXAQjN-x2IrvUkuYxmRp2T6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24" y="4400376"/>
            <a:ext cx="1272806" cy="6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https://s.graphiq.com/sites/default/files/10/media/images/University_of_Syo_Paulo_182240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33" y="156785"/>
            <a:ext cx="437162" cy="6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Resultado de imagen de UNIVERSITY HUDDERSFIELD FEG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24" y="87648"/>
            <a:ext cx="1161272" cy="6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Resultado de imagen de TURIN UNIVERSIT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32" y="234432"/>
            <a:ext cx="1277303" cy="4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Resultado de imagen de fordham university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34" y="197098"/>
            <a:ext cx="481507" cy="6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40DEC39-9525-472C-AC14-79751408E93C}"/>
              </a:ext>
            </a:extLst>
          </p:cNvPr>
          <p:cNvCxnSpPr/>
          <p:nvPr/>
        </p:nvCxnSpPr>
        <p:spPr>
          <a:xfrm flipV="1">
            <a:off x="2423592" y="842122"/>
            <a:ext cx="8064896" cy="665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universidad loyola andalucia">
            <a:extLst>
              <a:ext uri="{FF2B5EF4-FFF2-40B4-BE49-F238E27FC236}">
                <a16:creationId xmlns:a16="http://schemas.microsoft.com/office/drawing/2014/main" id="{A9E222D6-4808-449F-939C-D39E70D7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68" y="5139537"/>
            <a:ext cx="1699925" cy="4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DA389229-F65B-4BCC-9AD5-C2D4CAF340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18441" y="1337412"/>
            <a:ext cx="1005726" cy="652460"/>
          </a:xfrm>
          <a:prstGeom prst="rect">
            <a:avLst/>
          </a:prstGeom>
        </p:spPr>
      </p:pic>
      <p:pic>
        <p:nvPicPr>
          <p:cNvPr id="6152" name="Picture 8" descr="Image result for essec logo">
            <a:extLst>
              <a:ext uri="{FF2B5EF4-FFF2-40B4-BE49-F238E27FC236}">
                <a16:creationId xmlns:a16="http://schemas.microsoft.com/office/drawing/2014/main" id="{CA02B906-3E2B-480D-9695-497909FC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40" y="206819"/>
            <a:ext cx="531503" cy="4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universidad de castilla la mancha">
            <a:extLst>
              <a:ext uri="{FF2B5EF4-FFF2-40B4-BE49-F238E27FC236}">
                <a16:creationId xmlns:a16="http://schemas.microsoft.com/office/drawing/2014/main" id="{C03D7026-8C8F-47E5-95F7-1A2F466E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232" y="3745154"/>
            <a:ext cx="1670664" cy="5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heriot-watt university">
            <a:extLst>
              <a:ext uri="{FF2B5EF4-FFF2-40B4-BE49-F238E27FC236}">
                <a16:creationId xmlns:a16="http://schemas.microsoft.com/office/drawing/2014/main" id="{CDCACFA0-32C5-4434-B6A4-C30D278C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51" y="295501"/>
            <a:ext cx="772070" cy="3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79985" y="2167963"/>
            <a:ext cx="811959" cy="7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Misión de la Iglesia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0978" y="2248692"/>
            <a:ext cx="8915400" cy="50939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s-ES" sz="2800" dirty="0"/>
              <a:t>La Iglesia tiene como misión principal:</a:t>
            </a:r>
          </a:p>
          <a:p>
            <a:pPr>
              <a:lnSpc>
                <a:spcPct val="80000"/>
              </a:lnSpc>
              <a:defRPr/>
            </a:pPr>
            <a:endParaRPr lang="es-ES" sz="2800" dirty="0"/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s-ES" sz="2800" dirty="0"/>
              <a:t>Anunciar el Evangelio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s-ES" sz="2800" dirty="0"/>
              <a:t>Celebrar los sacramentos</a:t>
            </a:r>
          </a:p>
          <a:p>
            <a:pPr lvl="1">
              <a:spcAft>
                <a:spcPts val="600"/>
              </a:spcAft>
              <a:defRPr/>
            </a:pPr>
            <a:r>
              <a:rPr lang="es-ES" sz="2800" dirty="0"/>
              <a:t>Servir a las personas, especialmente  a las más necesitadas y contribuir a la unidad y fraternidad universal</a:t>
            </a:r>
          </a:p>
          <a:p>
            <a:pPr lvl="1">
              <a:lnSpc>
                <a:spcPct val="80000"/>
              </a:lnSpc>
              <a:defRPr/>
            </a:pPr>
            <a:endParaRPr lang="es-ES" sz="2400" dirty="0"/>
          </a:p>
          <a:p>
            <a:endParaRPr lang="es-ES" dirty="0"/>
          </a:p>
        </p:txBody>
      </p:sp>
      <p:pic>
        <p:nvPicPr>
          <p:cNvPr id="5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435E2CBC-C197-4C73-9AA7-A5EEB95A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584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457200"/>
            <a:endParaRPr lang="es-E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987" name="Picture 3" descr="muniecos_period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6713"/>
            <a:ext cx="9144000" cy="31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52600" y="1868488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defTabSz="457200" eaLnBrk="0" hangingPunct="0">
              <a:lnSpc>
                <a:spcPct val="95000"/>
              </a:lnSpc>
            </a:pPr>
            <a:endParaRPr lang="es-ES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2063552" y="4221089"/>
            <a:ext cx="8123238" cy="854075"/>
          </a:xfrm>
          <a:prstGeom prst="rect">
            <a:avLst/>
          </a:prstGeom>
        </p:spPr>
        <p:txBody>
          <a:bodyPr/>
          <a:lstStyle/>
          <a:p>
            <a:pPr algn="ctr" defTabSz="457200" eaLnBrk="0" hangingPunct="0">
              <a:lnSpc>
                <a:spcPct val="95000"/>
              </a:lnSpc>
              <a:defRPr/>
            </a:pPr>
            <a:r>
              <a:rPr lang="es-ES" sz="2800" b="1" i="1" kern="0" dirty="0">
                <a:solidFill>
                  <a:prstClr val="black"/>
                </a:solidFill>
                <a:latin typeface="Comic Sans MS" pitchFamily="66" charset="0"/>
              </a:rPr>
              <a:t>MUCHAS GRACIAS POR SU ATENCIÓN</a:t>
            </a:r>
            <a:br>
              <a:rPr lang="es-ES" sz="2800" b="1" i="1" kern="0" dirty="0">
                <a:solidFill>
                  <a:prstClr val="black"/>
                </a:solidFill>
                <a:latin typeface="Comic Sans MS" pitchFamily="66" charset="0"/>
              </a:rPr>
            </a:br>
            <a:endParaRPr lang="es-ES" sz="2800" b="1" i="1" kern="0" noProof="1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85430" y="5373216"/>
            <a:ext cx="4303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r" defTabSz="457200">
              <a:spcBef>
                <a:spcPct val="20000"/>
              </a:spcBef>
              <a:buSzPct val="90000"/>
            </a:pPr>
            <a:r>
              <a:rPr lang="es-ES" sz="2000" b="1" i="1" dirty="0">
                <a:solidFill>
                  <a:prstClr val="white"/>
                </a:solidFill>
                <a:latin typeface="Comic Sans MS" pitchFamily="66" charset="0"/>
              </a:rPr>
              <a:t>José Luis </a:t>
            </a:r>
            <a:r>
              <a:rPr lang="es-ES" sz="2000" b="1" i="1" dirty="0" err="1">
                <a:solidFill>
                  <a:prstClr val="white"/>
                </a:solidFill>
                <a:latin typeface="Comic Sans MS" pitchFamily="66" charset="0"/>
              </a:rPr>
              <a:t>Retolaza</a:t>
            </a:r>
            <a:endParaRPr lang="es-ES" sz="2000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algn="r" defTabSz="457200">
              <a:spcBef>
                <a:spcPct val="20000"/>
              </a:spcBef>
              <a:buSzPct val="90000"/>
            </a:pPr>
            <a:r>
              <a:rPr lang="es-ES" sz="2000" b="1" i="1" dirty="0">
                <a:solidFill>
                  <a:prstClr val="white"/>
                </a:solidFill>
                <a:latin typeface="Comic Sans MS" pitchFamily="66" charset="0"/>
              </a:rPr>
              <a:t>606053883</a:t>
            </a:r>
          </a:p>
          <a:p>
            <a:pPr algn="r" defTabSz="457200">
              <a:spcBef>
                <a:spcPct val="20000"/>
              </a:spcBef>
              <a:buSzPct val="90000"/>
            </a:pPr>
            <a:r>
              <a:rPr lang="es-ES" sz="2000" b="1" i="1" dirty="0">
                <a:solidFill>
                  <a:prstClr val="white"/>
                </a:solidFill>
                <a:latin typeface="Comic Sans MS" pitchFamily="66" charset="0"/>
              </a:rPr>
              <a:t>joseluis.retolaza@deusto.es</a:t>
            </a:r>
          </a:p>
        </p:txBody>
      </p:sp>
      <p:pic>
        <p:nvPicPr>
          <p:cNvPr id="7" name="6 Imagen" descr="VJLT_deust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2304" y="94773"/>
            <a:ext cx="1656184" cy="592740"/>
          </a:xfrm>
          <a:prstGeom prst="rect">
            <a:avLst/>
          </a:prstGeom>
        </p:spPr>
      </p:pic>
      <p:pic>
        <p:nvPicPr>
          <p:cNvPr id="8" name="7 Imagen" descr="logo Grupo ECR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6636" y="571"/>
            <a:ext cx="2013324" cy="736417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9C1E55F1-52E7-4742-98C5-927C8792D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46589"/>
            <a:ext cx="4303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defTabSz="457200">
              <a:spcBef>
                <a:spcPct val="20000"/>
              </a:spcBef>
              <a:buSzPct val="90000"/>
            </a:pPr>
            <a:r>
              <a:rPr lang="es-ES" sz="2000" b="1" i="1" dirty="0">
                <a:solidFill>
                  <a:prstClr val="white"/>
                </a:solidFill>
                <a:latin typeface="Comic Sans MS" pitchFamily="66" charset="0"/>
              </a:rPr>
              <a:t>Leire San-</a:t>
            </a:r>
            <a:r>
              <a:rPr lang="es-ES" sz="2000" b="1" i="1" dirty="0" err="1">
                <a:solidFill>
                  <a:prstClr val="white"/>
                </a:solidFill>
                <a:latin typeface="Comic Sans MS" pitchFamily="66" charset="0"/>
              </a:rPr>
              <a:t>Jose</a:t>
            </a:r>
            <a:endParaRPr lang="es-ES" sz="2000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defTabSz="457200">
              <a:spcBef>
                <a:spcPct val="20000"/>
              </a:spcBef>
              <a:buSzPct val="90000"/>
            </a:pPr>
            <a:r>
              <a:rPr lang="es-ES" sz="2000" b="1" i="1" dirty="0" err="1">
                <a:solidFill>
                  <a:prstClr val="white"/>
                </a:solidFill>
                <a:latin typeface="Comic Sans MS" pitchFamily="66" charset="0"/>
              </a:rPr>
              <a:t>Leire.sanjose@ehu.eus</a:t>
            </a:r>
            <a:endParaRPr lang="es-ES" sz="2000" b="1" i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CDC16-D066-4E66-BA64-77A16B03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228" y="2055345"/>
            <a:ext cx="8911687" cy="2132342"/>
          </a:xfrm>
        </p:spPr>
        <p:txBody>
          <a:bodyPr>
            <a:normAutofit/>
          </a:bodyPr>
          <a:lstStyle/>
          <a:p>
            <a:r>
              <a:rPr lang="es-ES" dirty="0"/>
              <a:t>3.-Valor social EP Otxarkoaga</a:t>
            </a:r>
            <a:br>
              <a:rPr lang="es-ES" dirty="0"/>
            </a:br>
            <a:endParaRPr lang="es-ES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4D9D4EAC-2AE8-41AE-9A32-09863D48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452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6CDCC-7EF8-4F9D-8EA6-E00AEEF0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Proceso</a:t>
            </a:r>
          </a:p>
        </p:txBody>
      </p:sp>
      <p:pic>
        <p:nvPicPr>
          <p:cNvPr id="4" name="image22.png">
            <a:extLst>
              <a:ext uri="{FF2B5EF4-FFF2-40B4-BE49-F238E27FC236}">
                <a16:creationId xmlns:a16="http://schemas.microsoft.com/office/drawing/2014/main" id="{0E649E92-3473-486F-877A-CE666ADAD6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9057" y="1379095"/>
            <a:ext cx="10433154" cy="5478905"/>
          </a:xfrm>
          <a:prstGeom prst="rect">
            <a:avLst/>
          </a:prstGeom>
          <a:ln/>
        </p:spPr>
      </p:pic>
      <p:pic>
        <p:nvPicPr>
          <p:cNvPr id="5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5E69932B-7343-4181-8B30-FEEC557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438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A5F39-16A0-4DDC-8909-19897EFA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EP </a:t>
            </a:r>
            <a:r>
              <a:rPr lang="es-ES" dirty="0" err="1"/>
              <a:t>Otxarkoaga</a:t>
            </a:r>
            <a:r>
              <a:rPr lang="es-ES" dirty="0"/>
              <a:t>: Datos básicos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F1088A-45E4-41FF-B112-AE95A31B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748" y="1659699"/>
            <a:ext cx="9700864" cy="5198301"/>
          </a:xfrm>
        </p:spPr>
        <p:txBody>
          <a:bodyPr>
            <a:normAutofit/>
          </a:bodyPr>
          <a:lstStyle/>
          <a:p>
            <a:r>
              <a:rPr lang="es-ES" sz="2000" dirty="0"/>
              <a:t>Tipos de estudio:</a:t>
            </a:r>
          </a:p>
          <a:p>
            <a:pPr lvl="1"/>
            <a:r>
              <a:rPr lang="es-ES" sz="2000" dirty="0"/>
              <a:t>ESO singular</a:t>
            </a:r>
          </a:p>
          <a:p>
            <a:pPr lvl="1"/>
            <a:r>
              <a:rPr lang="es-ES" sz="2000" dirty="0"/>
              <a:t>Educación de Personas Adultas</a:t>
            </a:r>
          </a:p>
          <a:p>
            <a:pPr lvl="1"/>
            <a:r>
              <a:rPr lang="es-ES" sz="2000" dirty="0"/>
              <a:t>FP Básica</a:t>
            </a:r>
          </a:p>
          <a:p>
            <a:pPr lvl="1"/>
            <a:r>
              <a:rPr lang="es-ES" sz="2000" dirty="0"/>
              <a:t>FP Grados Medios</a:t>
            </a:r>
          </a:p>
          <a:p>
            <a:pPr lvl="1"/>
            <a:r>
              <a:rPr lang="es-ES" sz="2000" dirty="0"/>
              <a:t>Aulas Aprendizaje de Tareas</a:t>
            </a:r>
          </a:p>
          <a:p>
            <a:pPr lvl="1"/>
            <a:r>
              <a:rPr lang="es-ES" sz="2000" dirty="0"/>
              <a:t>Formación para el Empleo</a:t>
            </a:r>
          </a:p>
          <a:p>
            <a:r>
              <a:rPr lang="es-ES" sz="2000" dirty="0"/>
              <a:t>Alumnos: &gt; 800</a:t>
            </a:r>
          </a:p>
          <a:p>
            <a:r>
              <a:rPr lang="es-ES" sz="2000" dirty="0"/>
              <a:t>Facturación: 5,9 millones €</a:t>
            </a:r>
          </a:p>
          <a:p>
            <a:r>
              <a:rPr lang="es-ES" sz="2000" dirty="0"/>
              <a:t>Resultado económico: -265,205 €</a:t>
            </a:r>
          </a:p>
          <a:p>
            <a:r>
              <a:rPr lang="es-ES" sz="2000" dirty="0"/>
              <a:t>Financiación pública (concertación y otros): 5,307,986 €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5E69932B-7343-4181-8B30-FEEC557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512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3D27F-070F-4CAD-806F-4457C269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EP </a:t>
            </a:r>
            <a:r>
              <a:rPr lang="es-ES" dirty="0" err="1"/>
              <a:t>Otxarkoaga</a:t>
            </a:r>
            <a:r>
              <a:rPr lang="es-ES" dirty="0"/>
              <a:t>: Un Centro Educativo Singular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8D932D-EEFA-42FC-85A0-137B629F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731" y="2218544"/>
            <a:ext cx="9570881" cy="4015346"/>
          </a:xfrm>
        </p:spPr>
        <p:txBody>
          <a:bodyPr/>
          <a:lstStyle/>
          <a:p>
            <a:pPr marL="0" indent="0">
              <a:buNone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Centro de marcado interés social (dedicación prioritaria a alumnado con dificultades de escolarización).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Facilidad de obtención de datos, debido a su desarrollo en Gestión Avanzada (Q de Oro 2011, ISO 9001, ISO 14001, OHSAS 18001, Centro Sostenible, Sistemática </a:t>
            </a:r>
            <a:r>
              <a:rPr lang="es-ES" sz="2400" dirty="0" err="1"/>
              <a:t>efr</a:t>
            </a:r>
            <a:r>
              <a:rPr lang="es-ES" sz="2400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Centro especializado en enseñanza inclusiva y atención preferente a la diversidad (Ilustre de Bilbao, Premio Norte-Sur, ONCE, Novia Salcedo…).</a:t>
            </a:r>
          </a:p>
          <a:p>
            <a:endParaRPr lang="es-ES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5E69932B-7343-4181-8B30-FEEC557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576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DCCFE-267F-497F-92EF-A4AD093F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169" y="564150"/>
            <a:ext cx="8911687" cy="1280890"/>
          </a:xfrm>
        </p:spPr>
        <p:txBody>
          <a:bodyPr/>
          <a:lstStyle/>
          <a:p>
            <a:r>
              <a:rPr lang="es-ES" dirty="0"/>
              <a:t>Grupos de interés</a:t>
            </a:r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843DBC66-48B2-4877-A422-739B1D3D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rcador de contenido 25">
            <a:extLst>
              <a:ext uri="{FF2B5EF4-FFF2-40B4-BE49-F238E27FC236}">
                <a16:creationId xmlns:a16="http://schemas.microsoft.com/office/drawing/2014/main" id="{ED683893-CC72-4AE5-95C6-9E18EA41FC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3848" y="1364105"/>
            <a:ext cx="9750763" cy="5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26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BB549-DD8F-4C81-9610-59857CFE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Valor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B8120-F648-449D-914E-48C9F194A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330" y="1763486"/>
            <a:ext cx="9490282" cy="5094514"/>
          </a:xfrm>
        </p:spPr>
        <p:txBody>
          <a:bodyPr>
            <a:normAutofit/>
          </a:bodyPr>
          <a:lstStyle/>
          <a:p>
            <a:r>
              <a:rPr lang="es-ES" b="1" dirty="0"/>
              <a:t>Valor social de mercado</a:t>
            </a:r>
          </a:p>
          <a:p>
            <a:pPr lvl="1"/>
            <a:r>
              <a:rPr lang="es-ES" dirty="0"/>
              <a:t>Directo (Trabajadores-Accionistas)</a:t>
            </a:r>
          </a:p>
          <a:p>
            <a:pPr lvl="1"/>
            <a:r>
              <a:rPr lang="es-ES" dirty="0"/>
              <a:t>Indirecto (Proveedores de productos o servicios e inversiones)</a:t>
            </a:r>
          </a:p>
          <a:p>
            <a:pPr lvl="1"/>
            <a:r>
              <a:rPr lang="es-ES" dirty="0"/>
              <a:t>Retorno a la administración (Seguridad social-IRPF-Impuestos varios-Impuesto de Sociedades-IVA)</a:t>
            </a:r>
          </a:p>
          <a:p>
            <a:pPr lvl="1"/>
            <a:endParaRPr lang="es-ES" dirty="0"/>
          </a:p>
          <a:p>
            <a:r>
              <a:rPr lang="es-ES" b="1" dirty="0"/>
              <a:t>Valor Social específico</a:t>
            </a:r>
            <a:r>
              <a:rPr lang="es-ES" dirty="0"/>
              <a:t>: productos y servicios a los grupos de interés sin contraprestación económica</a:t>
            </a:r>
          </a:p>
          <a:p>
            <a:r>
              <a:rPr lang="es-ES" b="1" dirty="0"/>
              <a:t>Valor Social emocional</a:t>
            </a:r>
            <a:r>
              <a:rPr lang="es-ES" dirty="0"/>
              <a:t>: El de la satisfacción dada a los grupos de interés</a:t>
            </a:r>
          </a:p>
          <a:p>
            <a:endParaRPr lang="es-ES" dirty="0"/>
          </a:p>
          <a:p>
            <a:r>
              <a:rPr lang="es-ES" b="1" dirty="0"/>
              <a:t>Valor Social Integrado</a:t>
            </a:r>
            <a:r>
              <a:rPr lang="es-ES" dirty="0"/>
              <a:t>: el sumatorio de los tres anteriores</a:t>
            </a:r>
          </a:p>
          <a:p>
            <a:pPr lvl="1"/>
            <a:r>
              <a:rPr lang="es-ES" dirty="0"/>
              <a:t>Global</a:t>
            </a:r>
          </a:p>
          <a:p>
            <a:pPr lvl="1"/>
            <a:r>
              <a:rPr lang="es-ES" dirty="0"/>
              <a:t>Por Grupos de Interés</a:t>
            </a:r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5E69932B-7343-4181-8B30-FEEC557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103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AE5BE-AA42-4067-825C-C68AE412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560" y="112087"/>
            <a:ext cx="8911687" cy="1280890"/>
          </a:xfrm>
        </p:spPr>
        <p:txBody>
          <a:bodyPr/>
          <a:lstStyle/>
          <a:p>
            <a:r>
              <a:rPr lang="es-ES" dirty="0"/>
              <a:t>Valor Social de Mercado Directo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4EEF241B-8193-41F1-90E7-275FC2B52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801127"/>
              </p:ext>
            </p:extLst>
          </p:nvPr>
        </p:nvGraphicFramePr>
        <p:xfrm>
          <a:off x="1929168" y="914419"/>
          <a:ext cx="8826853" cy="4990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192">
                  <a:extLst>
                    <a:ext uri="{9D8B030D-6E8A-4147-A177-3AD203B41FA5}">
                      <a16:colId xmlns:a16="http://schemas.microsoft.com/office/drawing/2014/main" val="2239185536"/>
                    </a:ext>
                  </a:extLst>
                </a:gridCol>
                <a:gridCol w="2934626">
                  <a:extLst>
                    <a:ext uri="{9D8B030D-6E8A-4147-A177-3AD203B41FA5}">
                      <a16:colId xmlns:a16="http://schemas.microsoft.com/office/drawing/2014/main" val="3300457212"/>
                    </a:ext>
                  </a:extLst>
                </a:gridCol>
                <a:gridCol w="1994892">
                  <a:extLst>
                    <a:ext uri="{9D8B030D-6E8A-4147-A177-3AD203B41FA5}">
                      <a16:colId xmlns:a16="http://schemas.microsoft.com/office/drawing/2014/main" val="610557209"/>
                    </a:ext>
                  </a:extLst>
                </a:gridCol>
                <a:gridCol w="1841143">
                  <a:extLst>
                    <a:ext uri="{9D8B030D-6E8A-4147-A177-3AD203B41FA5}">
                      <a16:colId xmlns:a16="http://schemas.microsoft.com/office/drawing/2014/main" val="2837252914"/>
                    </a:ext>
                  </a:extLst>
                </a:gridCol>
              </a:tblGrid>
              <a:tr h="246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Descripción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Indicador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Fuente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Resultado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97846354"/>
                  </a:ext>
                </a:extLst>
              </a:tr>
              <a:tr h="4765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Valor añadido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valor añadido anual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Contabilidad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08752314"/>
                  </a:ext>
                </a:extLst>
              </a:tr>
              <a:tr h="2467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Salarios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sueldos netos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10T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2.579.612 €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09561934"/>
                  </a:ext>
                </a:extLst>
              </a:tr>
              <a:tr h="4765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Seguridad Social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SS empresa + SS trabajador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Contabilidad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1.173.648 €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8773678"/>
                  </a:ext>
                </a:extLst>
              </a:tr>
              <a:tr h="4765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Impuesto de la Renta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(retención IRPF)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552.116 €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60712426"/>
                  </a:ext>
                </a:extLst>
              </a:tr>
              <a:tr h="4765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Otros Impuestos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impuestos abonados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Contabilidad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4.630 €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15453200"/>
                  </a:ext>
                </a:extLst>
              </a:tr>
              <a:tr h="2467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Contabilidad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-265.205 €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47264388"/>
                  </a:ext>
                </a:extLst>
              </a:tr>
              <a:tr h="7211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Amortizaciones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Contabilidad  + Acuerdo Junta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260.157 €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73351819"/>
                  </a:ext>
                </a:extLst>
              </a:tr>
              <a:tr h="7211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IVA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(IVA generado - IVA repercutido)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Declaración anual IVA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91413181"/>
                  </a:ext>
                </a:extLst>
              </a:tr>
              <a:tr h="246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03248663"/>
                  </a:ext>
                </a:extLst>
              </a:tr>
              <a:tr h="2467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R-VES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1.730.393 €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0305077"/>
                  </a:ext>
                </a:extLst>
              </a:tr>
              <a:tr h="2467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VES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4.304.958 €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4591393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B81A1B2C-A891-4FE5-ABB6-C7197CBD6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4A9406-7270-4B76-8560-67D2FA06ADBE}"/>
              </a:ext>
            </a:extLst>
          </p:cNvPr>
          <p:cNvSpPr txBox="1"/>
          <p:nvPr/>
        </p:nvSpPr>
        <p:spPr>
          <a:xfrm>
            <a:off x="1969990" y="6004352"/>
            <a:ext cx="914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Escuela Profesional </a:t>
            </a:r>
            <a:r>
              <a:rPr lang="es-ES" dirty="0" err="1"/>
              <a:t>Otxarkoaga</a:t>
            </a:r>
            <a:r>
              <a:rPr lang="es-ES" dirty="0"/>
              <a:t> [EPO], a través de su actividad mercantil, generó, en 2016, un valor para la sociedad de </a:t>
            </a:r>
            <a:r>
              <a:rPr lang="es-ES" b="1" dirty="0"/>
              <a:t>4.304.958 €, </a:t>
            </a:r>
            <a:r>
              <a:rPr lang="es-ES" dirty="0"/>
              <a:t>y un retorno a la administración de </a:t>
            </a:r>
            <a:r>
              <a:rPr lang="es-ES" b="1" dirty="0"/>
              <a:t>1.730.393 €.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5210214" y="5255261"/>
            <a:ext cx="1941534" cy="791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600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7B978-FF58-474D-BD5C-1AD72842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811" y="138793"/>
            <a:ext cx="10114190" cy="763361"/>
          </a:xfrm>
        </p:spPr>
        <p:txBody>
          <a:bodyPr>
            <a:normAutofit fontScale="90000"/>
          </a:bodyPr>
          <a:lstStyle/>
          <a:p>
            <a:r>
              <a:rPr lang="es-ES" dirty="0"/>
              <a:t>Valor Social de Mercado Indirecto. Proveedores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84A3642-0889-491C-93F6-76427D68F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693124"/>
              </p:ext>
            </p:extLst>
          </p:nvPr>
        </p:nvGraphicFramePr>
        <p:xfrm>
          <a:off x="1767567" y="1024618"/>
          <a:ext cx="9911444" cy="4817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954">
                  <a:extLst>
                    <a:ext uri="{9D8B030D-6E8A-4147-A177-3AD203B41FA5}">
                      <a16:colId xmlns:a16="http://schemas.microsoft.com/office/drawing/2014/main" val="3274035382"/>
                    </a:ext>
                  </a:extLst>
                </a:gridCol>
                <a:gridCol w="2354954">
                  <a:extLst>
                    <a:ext uri="{9D8B030D-6E8A-4147-A177-3AD203B41FA5}">
                      <a16:colId xmlns:a16="http://schemas.microsoft.com/office/drawing/2014/main" val="401440187"/>
                    </a:ext>
                  </a:extLst>
                </a:gridCol>
                <a:gridCol w="1656965">
                  <a:extLst>
                    <a:ext uri="{9D8B030D-6E8A-4147-A177-3AD203B41FA5}">
                      <a16:colId xmlns:a16="http://schemas.microsoft.com/office/drawing/2014/main" val="4011490304"/>
                    </a:ext>
                  </a:extLst>
                </a:gridCol>
                <a:gridCol w="2057551">
                  <a:extLst>
                    <a:ext uri="{9D8B030D-6E8A-4147-A177-3AD203B41FA5}">
                      <a16:colId xmlns:a16="http://schemas.microsoft.com/office/drawing/2014/main" val="1112711713"/>
                    </a:ext>
                  </a:extLst>
                </a:gridCol>
                <a:gridCol w="1487020">
                  <a:extLst>
                    <a:ext uri="{9D8B030D-6E8A-4147-A177-3AD203B41FA5}">
                      <a16:colId xmlns:a16="http://schemas.microsoft.com/office/drawing/2014/main" val="997670915"/>
                    </a:ext>
                  </a:extLst>
                </a:gridCol>
              </a:tblGrid>
              <a:tr h="976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Descripción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INDICADOR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Fuente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Resultado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Indice de repercusión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256740"/>
                  </a:ext>
                </a:extLst>
              </a:tr>
              <a:tr h="4252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Compra proveedores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Σ compra proveedores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Contabilidad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778.176,13 €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1,000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23898257"/>
                  </a:ext>
                </a:extLst>
              </a:tr>
              <a:tr h="3593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Gastos Personal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Σ Coste salarial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Proxy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96.313,20 €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0,124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116034"/>
                  </a:ext>
                </a:extLst>
              </a:tr>
              <a:tr h="3593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Salarios netos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55.514,93 €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8211397"/>
                  </a:ext>
                </a:extLst>
              </a:tr>
              <a:tr h="3867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Impuestos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Σ impuestos abonados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Contabilidad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1.082,41 €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0,001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30459829"/>
                  </a:ext>
                </a:extLst>
              </a:tr>
              <a:tr h="4905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Resultados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Resultados de explotación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28.421,86 €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0,037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2620667"/>
                  </a:ext>
                </a:extLst>
              </a:tr>
              <a:tr h="3593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Valor añadido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187.468,56 €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0,241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3451197"/>
                  </a:ext>
                </a:extLst>
              </a:tr>
              <a:tr h="4905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Seguridad Social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Σ SS empresa + SS trabajador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0,37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35.635,88 €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77148582"/>
                  </a:ext>
                </a:extLst>
              </a:tr>
              <a:tr h="4252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Impuesto de la Renta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Σ (retención IRPF)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8%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5.162,39 €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9092217"/>
                  </a:ext>
                </a:extLst>
              </a:tr>
              <a:tr h="4905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IVA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Σ (IVA generado - IVA repercutido)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0,21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163.416,99 €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726073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5764DA-D7EA-4D7E-9E93-2CFC275E3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83037"/>
              </p:ext>
            </p:extLst>
          </p:nvPr>
        </p:nvGraphicFramePr>
        <p:xfrm>
          <a:off x="1767567" y="5946093"/>
          <a:ext cx="3308016" cy="792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9181">
                  <a:extLst>
                    <a:ext uri="{9D8B030D-6E8A-4147-A177-3AD203B41FA5}">
                      <a16:colId xmlns:a16="http://schemas.microsoft.com/office/drawing/2014/main" val="4218490939"/>
                    </a:ext>
                  </a:extLst>
                </a:gridCol>
                <a:gridCol w="1368835">
                  <a:extLst>
                    <a:ext uri="{9D8B030D-6E8A-4147-A177-3AD203B41FA5}">
                      <a16:colId xmlns:a16="http://schemas.microsoft.com/office/drawing/2014/main" val="2867200662"/>
                    </a:ext>
                  </a:extLst>
                </a:gridCol>
              </a:tblGrid>
              <a:tr h="3961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R-VES-IP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205.298 €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781656"/>
                  </a:ext>
                </a:extLst>
              </a:tr>
              <a:tr h="3961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VES-IP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350.886</a:t>
                      </a:r>
                      <a:r>
                        <a:rPr lang="es-ES" sz="1600" dirty="0">
                          <a:effectLst/>
                        </a:rPr>
                        <a:t> €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006151"/>
                  </a:ext>
                </a:extLst>
              </a:tr>
            </a:tbl>
          </a:graphicData>
        </a:graphic>
      </p:graphicFrame>
      <p:pic>
        <p:nvPicPr>
          <p:cNvPr id="5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80E171ED-6888-4CB0-9E8E-02ED7D7F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2E231E4-D6D5-413D-8B83-4B1332D0FE5C}"/>
              </a:ext>
            </a:extLst>
          </p:cNvPr>
          <p:cNvSpPr txBox="1"/>
          <p:nvPr/>
        </p:nvSpPr>
        <p:spPr>
          <a:xfrm>
            <a:off x="5349191" y="6057781"/>
            <a:ext cx="6630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La generación de valor asciende a </a:t>
            </a:r>
            <a:r>
              <a:rPr lang="es-ES" b="1" dirty="0"/>
              <a:t>350.886 €. </a:t>
            </a:r>
            <a:r>
              <a:rPr lang="es-ES" dirty="0"/>
              <a:t>y el retorno</a:t>
            </a:r>
          </a:p>
          <a:p>
            <a:r>
              <a:rPr lang="es-ES" dirty="0"/>
              <a:t> generado para la administración es de </a:t>
            </a:r>
            <a:r>
              <a:rPr lang="es-ES" b="1" dirty="0"/>
              <a:t>205.298 €</a:t>
            </a:r>
            <a:endParaRPr lang="es-ES" dirty="0"/>
          </a:p>
          <a:p>
            <a:endParaRPr lang="es-ES" sz="2400" dirty="0"/>
          </a:p>
        </p:txBody>
      </p:sp>
      <p:sp>
        <p:nvSpPr>
          <p:cNvPr id="7" name="Elipse 6"/>
          <p:cNvSpPr/>
          <p:nvPr/>
        </p:nvSpPr>
        <p:spPr>
          <a:xfrm>
            <a:off x="3947259" y="5946093"/>
            <a:ext cx="1265128" cy="791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03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C79DFF-156F-4185-A61E-0A1637B80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285668"/>
              </p:ext>
            </p:extLst>
          </p:nvPr>
        </p:nvGraphicFramePr>
        <p:xfrm>
          <a:off x="1749288" y="1016454"/>
          <a:ext cx="9680711" cy="4977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2360">
                  <a:extLst>
                    <a:ext uri="{9D8B030D-6E8A-4147-A177-3AD203B41FA5}">
                      <a16:colId xmlns:a16="http://schemas.microsoft.com/office/drawing/2014/main" val="2610491699"/>
                    </a:ext>
                  </a:extLst>
                </a:gridCol>
                <a:gridCol w="2035866">
                  <a:extLst>
                    <a:ext uri="{9D8B030D-6E8A-4147-A177-3AD203B41FA5}">
                      <a16:colId xmlns:a16="http://schemas.microsoft.com/office/drawing/2014/main" val="1334451106"/>
                    </a:ext>
                  </a:extLst>
                </a:gridCol>
                <a:gridCol w="1721584">
                  <a:extLst>
                    <a:ext uri="{9D8B030D-6E8A-4147-A177-3AD203B41FA5}">
                      <a16:colId xmlns:a16="http://schemas.microsoft.com/office/drawing/2014/main" val="2393925794"/>
                    </a:ext>
                  </a:extLst>
                </a:gridCol>
                <a:gridCol w="1708744">
                  <a:extLst>
                    <a:ext uri="{9D8B030D-6E8A-4147-A177-3AD203B41FA5}">
                      <a16:colId xmlns:a16="http://schemas.microsoft.com/office/drawing/2014/main" val="180010267"/>
                    </a:ext>
                  </a:extLst>
                </a:gridCol>
                <a:gridCol w="1762157">
                  <a:extLst>
                    <a:ext uri="{9D8B030D-6E8A-4147-A177-3AD203B41FA5}">
                      <a16:colId xmlns:a16="http://schemas.microsoft.com/office/drawing/2014/main" val="1002557102"/>
                    </a:ext>
                  </a:extLst>
                </a:gridCol>
              </a:tblGrid>
              <a:tr h="862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Descripción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INDICADOR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Fuente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Resultado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Indice de repercusión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6970724"/>
                  </a:ext>
                </a:extLst>
              </a:tr>
              <a:tr h="4805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Compra proveedores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compra proveedores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Contabilidad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127.657 €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1,00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8588819"/>
                  </a:ext>
                </a:extLst>
              </a:tr>
              <a:tr h="3690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Gastos Personal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sueldos netos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Proxy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10.437 €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60902196"/>
                  </a:ext>
                </a:extLst>
              </a:tr>
              <a:tr h="2339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Salarios Netos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1289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5.594 €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17950597"/>
                  </a:ext>
                </a:extLst>
              </a:tr>
              <a:tr h="4805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Impuestos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impuestos abonados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Contabilidad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858 €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0,0067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01593945"/>
                  </a:ext>
                </a:extLst>
              </a:tr>
              <a:tr h="5583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Resultados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Resultados de explotación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1.210 €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0,009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7011665"/>
                  </a:ext>
                </a:extLst>
              </a:tr>
              <a:tr h="2339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Valor añadido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14.368 €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0,113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49825429"/>
                  </a:ext>
                </a:extLst>
              </a:tr>
              <a:tr h="5583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Seguridad Social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SS empresa + SS trabajador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0,33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3.444 €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85102521"/>
                  </a:ext>
                </a:extLst>
              </a:tr>
              <a:tr h="3690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Impuesto de la Renta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Σ (retención IRPF)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1.399 €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32268417"/>
                  </a:ext>
                </a:extLst>
              </a:tr>
              <a:tr h="7477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IVA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Σ (IVA generado - IVA repercutido)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0,21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26.808 €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9086287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9377327-76FC-44FB-AFE6-72EB9991BA1B}"/>
              </a:ext>
            </a:extLst>
          </p:cNvPr>
          <p:cNvSpPr txBox="1"/>
          <p:nvPr/>
        </p:nvSpPr>
        <p:spPr>
          <a:xfrm>
            <a:off x="1929169" y="121590"/>
            <a:ext cx="102628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dirty="0"/>
              <a:t>Valor Social de Mercado Indirecto. Inversiones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20DB537-1676-44CB-9B20-CABDB4EBF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62599"/>
              </p:ext>
            </p:extLst>
          </p:nvPr>
        </p:nvGraphicFramePr>
        <p:xfrm>
          <a:off x="1749288" y="6040320"/>
          <a:ext cx="3048000" cy="76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2052">
                  <a:extLst>
                    <a:ext uri="{9D8B030D-6E8A-4147-A177-3AD203B41FA5}">
                      <a16:colId xmlns:a16="http://schemas.microsoft.com/office/drawing/2014/main" val="3412506291"/>
                    </a:ext>
                  </a:extLst>
                </a:gridCol>
                <a:gridCol w="1205948">
                  <a:extLst>
                    <a:ext uri="{9D8B030D-6E8A-4147-A177-3AD203B41FA5}">
                      <a16:colId xmlns:a16="http://schemas.microsoft.com/office/drawing/2014/main" val="3426748827"/>
                    </a:ext>
                  </a:extLst>
                </a:gridCol>
              </a:tblGrid>
              <a:tr h="3823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R-VES-IP.I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33.719 €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312101"/>
                  </a:ext>
                </a:extLst>
              </a:tr>
              <a:tr h="3823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VES-IP.I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41.176 </a:t>
                      </a:r>
                      <a:r>
                        <a:rPr lang="es-ES" sz="1800" dirty="0">
                          <a:effectLst/>
                        </a:rPr>
                        <a:t>€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25327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C264D3C-1F36-45F4-8A70-B89FDF9F0144}"/>
              </a:ext>
            </a:extLst>
          </p:cNvPr>
          <p:cNvSpPr txBox="1"/>
          <p:nvPr/>
        </p:nvSpPr>
        <p:spPr>
          <a:xfrm>
            <a:off x="4947781" y="6230598"/>
            <a:ext cx="663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generación de valor asciende a </a:t>
            </a:r>
            <a:r>
              <a:rPr lang="es-ES" b="1" dirty="0"/>
              <a:t>41.176 €. </a:t>
            </a:r>
            <a:r>
              <a:rPr lang="es-ES" dirty="0"/>
              <a:t>y el </a:t>
            </a:r>
          </a:p>
          <a:p>
            <a:r>
              <a:rPr lang="es-ES" dirty="0"/>
              <a:t>retorno generado para la administración es de </a:t>
            </a:r>
            <a:r>
              <a:rPr lang="es-ES" b="1" dirty="0"/>
              <a:t>33.719 €</a:t>
            </a:r>
            <a:endParaRPr lang="es-ES" dirty="0"/>
          </a:p>
          <a:p>
            <a:endParaRPr lang="es-ES" dirty="0"/>
          </a:p>
        </p:txBody>
      </p:sp>
      <p:pic>
        <p:nvPicPr>
          <p:cNvPr id="7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372B10C7-382E-4F89-B0C3-0F393C88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3649437" y="6040320"/>
            <a:ext cx="1265464" cy="878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2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6BF95-BE1A-4B64-B9F1-136944D0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DAFO (PEE 2016-2019)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C7E1B0-1840-463D-B636-096C7A235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9006" y="1689497"/>
            <a:ext cx="3992732" cy="576262"/>
          </a:xfrm>
        </p:spPr>
        <p:txBody>
          <a:bodyPr/>
          <a:lstStyle/>
          <a:p>
            <a:r>
              <a:rPr lang="es-ES" b="1" dirty="0"/>
              <a:t>Puntos Fuertes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44D6D7-AFDD-439D-BC79-F00CA87B9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865086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s-ES" sz="2400" b="1" dirty="0"/>
              <a:t>Conciencia de cambio en la Diócesis de Bilbao</a:t>
            </a:r>
          </a:p>
          <a:p>
            <a:pPr>
              <a:defRPr/>
            </a:pPr>
            <a:r>
              <a:rPr lang="es-ES" dirty="0"/>
              <a:t>Adecuada información  económica del conjunto de la diócesis</a:t>
            </a:r>
          </a:p>
          <a:p>
            <a:pPr>
              <a:defRPr/>
            </a:pPr>
            <a:r>
              <a:rPr lang="es-ES" dirty="0"/>
              <a:t>Capacidad de movilizar voluntariado</a:t>
            </a:r>
          </a:p>
          <a:p>
            <a:pPr>
              <a:defRPr/>
            </a:pPr>
            <a:r>
              <a:rPr lang="es-ES" sz="2400" b="1" dirty="0"/>
              <a:t>Amplia implantación de la Iglesia tanto territorial como institucional y culturalmente</a:t>
            </a:r>
          </a:p>
          <a:p>
            <a:pPr>
              <a:defRPr/>
            </a:pPr>
            <a:r>
              <a:rPr lang="es-ES" dirty="0"/>
              <a:t>Motivación vocacional de los miembros de la Iglesia</a:t>
            </a:r>
          </a:p>
          <a:p>
            <a:pPr>
              <a:defRPr/>
            </a:pPr>
            <a:r>
              <a:rPr lang="es-ES" sz="2400" b="1" dirty="0"/>
              <a:t>Naturaleza espiritual y trascendente de la Iglesia</a:t>
            </a:r>
          </a:p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D43172-9F2A-4FC9-B4AC-6AEEBA328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36793" y="1692551"/>
            <a:ext cx="3999001" cy="576262"/>
          </a:xfrm>
        </p:spPr>
        <p:txBody>
          <a:bodyPr/>
          <a:lstStyle/>
          <a:p>
            <a:r>
              <a:rPr lang="es-ES" b="1" dirty="0"/>
              <a:t>Puntos Débiles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0535D1-EF9A-4E38-AD0F-BD06378ED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36793" y="2548966"/>
            <a:ext cx="4338674" cy="41897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s-ES" sz="2400" b="1" dirty="0"/>
              <a:t>Deficiente transmisión  de la  labor de la Iglesia en todas sus dimensiones</a:t>
            </a:r>
          </a:p>
          <a:p>
            <a:pPr>
              <a:lnSpc>
                <a:spcPct val="110000"/>
              </a:lnSpc>
              <a:defRPr/>
            </a:pPr>
            <a:r>
              <a:rPr lang="es-ES" sz="2400" b="1" dirty="0"/>
              <a:t>Deterioro de la imagen social de la Iglesia</a:t>
            </a:r>
          </a:p>
          <a:p>
            <a:pPr>
              <a:lnSpc>
                <a:spcPct val="110000"/>
              </a:lnSpc>
              <a:defRPr/>
            </a:pPr>
            <a:r>
              <a:rPr lang="es-ES" dirty="0"/>
              <a:t>Insuficiente comunicación interna</a:t>
            </a:r>
          </a:p>
          <a:p>
            <a:pPr>
              <a:lnSpc>
                <a:spcPct val="110000"/>
              </a:lnSpc>
              <a:defRPr/>
            </a:pPr>
            <a:r>
              <a:rPr lang="es-ES" dirty="0"/>
              <a:t>Agentes pastorales más focalizados a la gestión pastoral que a la económica</a:t>
            </a:r>
          </a:p>
          <a:p>
            <a:pPr>
              <a:lnSpc>
                <a:spcPct val="110000"/>
              </a:lnSpc>
              <a:defRPr/>
            </a:pPr>
            <a:r>
              <a:rPr lang="es-ES" dirty="0"/>
              <a:t>Avanzada edad del clero</a:t>
            </a:r>
          </a:p>
          <a:p>
            <a:pPr>
              <a:lnSpc>
                <a:spcPct val="110000"/>
              </a:lnSpc>
              <a:defRPr/>
            </a:pPr>
            <a:r>
              <a:rPr lang="es-ES" dirty="0"/>
              <a:t>Insuficiente organización y formación del voluntariado</a:t>
            </a:r>
          </a:p>
          <a:p>
            <a:pPr>
              <a:lnSpc>
                <a:spcPct val="110000"/>
              </a:lnSpc>
              <a:defRPr/>
            </a:pPr>
            <a:r>
              <a:rPr lang="es-ES" dirty="0"/>
              <a:t>Escasa revisión de los procesos internos</a:t>
            </a:r>
          </a:p>
          <a:p>
            <a:pPr>
              <a:lnSpc>
                <a:spcPct val="110000"/>
              </a:lnSpc>
              <a:defRPr/>
            </a:pPr>
            <a:r>
              <a:rPr lang="es-ES" dirty="0"/>
              <a:t>Escasa informatización de la gestión económica de las parroquias</a:t>
            </a:r>
          </a:p>
          <a:p>
            <a:endParaRPr lang="es-ES" dirty="0"/>
          </a:p>
        </p:txBody>
      </p:sp>
      <p:pic>
        <p:nvPicPr>
          <p:cNvPr id="7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E2397B0B-3ABE-420E-ABC5-02083CB0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001FD03-E7AB-4FB0-A92F-0BA811845F38}"/>
              </a:ext>
            </a:extLst>
          </p:cNvPr>
          <p:cNvSpPr/>
          <p:nvPr/>
        </p:nvSpPr>
        <p:spPr>
          <a:xfrm>
            <a:off x="7252384" y="3216964"/>
            <a:ext cx="416781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121429B-764D-4A47-BB81-784BC2E04AA9}"/>
              </a:ext>
            </a:extLst>
          </p:cNvPr>
          <p:cNvSpPr/>
          <p:nvPr/>
        </p:nvSpPr>
        <p:spPr>
          <a:xfrm>
            <a:off x="7229709" y="2507969"/>
            <a:ext cx="4342893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E324F2-6BF5-49D5-B194-A0B100478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1652"/>
              </p:ext>
            </p:extLst>
          </p:nvPr>
        </p:nvGraphicFramePr>
        <p:xfrm>
          <a:off x="0" y="760985"/>
          <a:ext cx="12242346" cy="6104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0975">
                  <a:extLst>
                    <a:ext uri="{9D8B030D-6E8A-4147-A177-3AD203B41FA5}">
                      <a16:colId xmlns:a16="http://schemas.microsoft.com/office/drawing/2014/main" val="195601788"/>
                    </a:ext>
                  </a:extLst>
                </a:gridCol>
                <a:gridCol w="3685315">
                  <a:extLst>
                    <a:ext uri="{9D8B030D-6E8A-4147-A177-3AD203B41FA5}">
                      <a16:colId xmlns:a16="http://schemas.microsoft.com/office/drawing/2014/main" val="2130571993"/>
                    </a:ext>
                  </a:extLst>
                </a:gridCol>
                <a:gridCol w="1005488">
                  <a:extLst>
                    <a:ext uri="{9D8B030D-6E8A-4147-A177-3AD203B41FA5}">
                      <a16:colId xmlns:a16="http://schemas.microsoft.com/office/drawing/2014/main" val="2707621383"/>
                    </a:ext>
                  </a:extLst>
                </a:gridCol>
                <a:gridCol w="876209">
                  <a:extLst>
                    <a:ext uri="{9D8B030D-6E8A-4147-A177-3AD203B41FA5}">
                      <a16:colId xmlns:a16="http://schemas.microsoft.com/office/drawing/2014/main" val="2884748974"/>
                    </a:ext>
                  </a:extLst>
                </a:gridCol>
                <a:gridCol w="922147">
                  <a:extLst>
                    <a:ext uri="{9D8B030D-6E8A-4147-A177-3AD203B41FA5}">
                      <a16:colId xmlns:a16="http://schemas.microsoft.com/office/drawing/2014/main" val="378644450"/>
                    </a:ext>
                  </a:extLst>
                </a:gridCol>
                <a:gridCol w="876132">
                  <a:extLst>
                    <a:ext uri="{9D8B030D-6E8A-4147-A177-3AD203B41FA5}">
                      <a16:colId xmlns:a16="http://schemas.microsoft.com/office/drawing/2014/main" val="1035775673"/>
                    </a:ext>
                  </a:extLst>
                </a:gridCol>
                <a:gridCol w="1038586">
                  <a:extLst>
                    <a:ext uri="{9D8B030D-6E8A-4147-A177-3AD203B41FA5}">
                      <a16:colId xmlns:a16="http://schemas.microsoft.com/office/drawing/2014/main" val="583379766"/>
                    </a:ext>
                  </a:extLst>
                </a:gridCol>
                <a:gridCol w="647494">
                  <a:extLst>
                    <a:ext uri="{9D8B030D-6E8A-4147-A177-3AD203B41FA5}">
                      <a16:colId xmlns:a16="http://schemas.microsoft.com/office/drawing/2014/main" val="1332274159"/>
                    </a:ext>
                  </a:extLst>
                </a:gridCol>
              </a:tblGrid>
              <a:tr h="616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VARIABLES DE VALOR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INDICADORES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GRUPO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INTERÉS</a:t>
                      </a: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OUTPUT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UDS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PROXYS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VALOR SOCIAL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%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1228645258"/>
                  </a:ext>
                </a:extLst>
              </a:tr>
              <a:tr h="371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Servicios de orientación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Nº HORAS </a:t>
                      </a:r>
                      <a:r>
                        <a:rPr lang="es-ES" sz="1200" baseline="0" dirty="0">
                          <a:effectLst/>
                        </a:rPr>
                        <a:t> </a:t>
                      </a:r>
                      <a:r>
                        <a:rPr lang="es-ES" sz="1200" dirty="0">
                          <a:effectLst/>
                        </a:rPr>
                        <a:t>TUTORÍA: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3217,75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Horas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55,00 €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176.976 €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2,96%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465473122"/>
                  </a:ext>
                </a:extLst>
              </a:tr>
              <a:tr h="4390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Prácticas en organizaciones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 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Nº HORAS DE PRÁCTICAS EXTERNOS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SOCIEDAD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5100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Horas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16,00 €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81.600 €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1,36%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4121337301"/>
                  </a:ext>
                </a:extLst>
              </a:tr>
              <a:tr h="30571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PRÁCTICAS ALUMNOS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46961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Horas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12,00 €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563.532 €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9,42%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2969959382"/>
                  </a:ext>
                </a:extLst>
              </a:tr>
              <a:tr h="335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Salida laboral 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Nº EGRESADOS CON CONTRATO DE TRABAJO: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33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5.678,6 €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187.392 €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3,13%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4002115345"/>
                  </a:ext>
                </a:extLst>
              </a:tr>
              <a:tr h="30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 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BECAS TRANSICIÓN VIDA LABORAL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4320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Meses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12,00 €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51.840 €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0,87%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2383339254"/>
                  </a:ext>
                </a:extLst>
              </a:tr>
              <a:tr h="305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Becas para estudiar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CUANTÍA TOTAL DE LAS BECAS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28.000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Euros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28.000 €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0,47%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1861844204"/>
                  </a:ext>
                </a:extLst>
              </a:tr>
              <a:tr h="3057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Becas por defecto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CUANTÍA NO COBRADA A 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87107,97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Alumnos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87.108 €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1,46%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3421013208"/>
                  </a:ext>
                </a:extLst>
              </a:tr>
              <a:tr h="215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CUANTÍA ABONADA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0,00%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1830373471"/>
                  </a:ext>
                </a:extLst>
              </a:tr>
              <a:tr h="371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Servicio comedor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Nº COMIDAS ANUALES / PRECIO COMIDA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Euros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5,50 €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0,00%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2970705374"/>
                  </a:ext>
                </a:extLst>
              </a:tr>
              <a:tr h="304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Actividades extraescolares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Nº HORAS ACTIVIDADES EXTRAESCOLARES: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672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Horas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5,00 €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3.360 €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0,06%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40584063"/>
                  </a:ext>
                </a:extLst>
              </a:tr>
              <a:tr h="38468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Formación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 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Nº</a:t>
                      </a:r>
                      <a:r>
                        <a:rPr lang="es-ES" sz="1200" dirty="0">
                          <a:effectLst/>
                        </a:rPr>
                        <a:t> DE HORAS DE FORMACION REGLADA * ESTUDIANTES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771750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Horas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4,30 €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3.318.525 €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55,5%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1781789953"/>
                  </a:ext>
                </a:extLst>
              </a:tr>
              <a:tr h="384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Nº</a:t>
                      </a:r>
                      <a:r>
                        <a:rPr lang="es-ES" sz="1200" dirty="0">
                          <a:effectLst/>
                        </a:rPr>
                        <a:t> DE HORAS DE FORMACIÓN NO REGLADA*ESTUDIANTES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99750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4,30 €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428.925 €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7,17%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27911942"/>
                  </a:ext>
                </a:extLst>
              </a:tr>
              <a:tr h="410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Titulaciones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Nº</a:t>
                      </a:r>
                      <a:r>
                        <a:rPr lang="es-ES" sz="1200" dirty="0">
                          <a:effectLst/>
                        </a:rPr>
                        <a:t> DE EGRESADOS CON TITULACIÓN: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211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Alumnos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0,00%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2989589352"/>
                  </a:ext>
                </a:extLst>
              </a:tr>
              <a:tr h="670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Transporte alumnos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KM. ITINERARIO MEDIO / Nº ALUMNOS TRANSPORTADOS / Nº TRASPORTACIONES AÑO / PRECIO PAGADO POR EL TRANSPORTE: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154000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0,19 €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29.260 €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0,49%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3144213206"/>
                  </a:ext>
                </a:extLst>
              </a:tr>
              <a:tr h="371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</a:rPr>
                        <a:t>Formación del profesorado</a:t>
                      </a:r>
                      <a:endParaRPr lang="es-ES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Nº HORAS FORMACIÓN: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PROFESORES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16995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Horas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14,00 €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237.930 €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3,98%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596" marR="35596" marT="0" marB="0" anchor="ctr"/>
                </a:tc>
                <a:extLst>
                  <a:ext uri="{0D108BD9-81ED-4DB2-BD59-A6C34878D82A}">
                    <a16:rowId xmlns:a16="http://schemas.microsoft.com/office/drawing/2014/main" val="1544468708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427E666-5271-48D0-9969-2B73DEA68E8F}"/>
              </a:ext>
            </a:extLst>
          </p:cNvPr>
          <p:cNvSpPr txBox="1"/>
          <p:nvPr/>
        </p:nvSpPr>
        <p:spPr>
          <a:xfrm>
            <a:off x="2738058" y="53100"/>
            <a:ext cx="774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Valor Social específico</a:t>
            </a:r>
          </a:p>
        </p:txBody>
      </p:sp>
      <p:pic>
        <p:nvPicPr>
          <p:cNvPr id="8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93907CDC-E853-4593-A5D5-FFC3AC2C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933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BE5DA-55FA-43CF-A570-473E393E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169" y="570392"/>
            <a:ext cx="8911687" cy="1280890"/>
          </a:xfrm>
        </p:spPr>
        <p:txBody>
          <a:bodyPr/>
          <a:lstStyle/>
          <a:p>
            <a:r>
              <a:rPr lang="es-ES" dirty="0"/>
              <a:t>Valor Social específico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B632970F-D435-4A51-8F9D-2050588CA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98687"/>
              </p:ext>
            </p:extLst>
          </p:nvPr>
        </p:nvGraphicFramePr>
        <p:xfrm>
          <a:off x="214330" y="1434273"/>
          <a:ext cx="11977670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5906">
                  <a:extLst>
                    <a:ext uri="{9D8B030D-6E8A-4147-A177-3AD203B41FA5}">
                      <a16:colId xmlns:a16="http://schemas.microsoft.com/office/drawing/2014/main" val="2174760306"/>
                    </a:ext>
                  </a:extLst>
                </a:gridCol>
                <a:gridCol w="3958373">
                  <a:extLst>
                    <a:ext uri="{9D8B030D-6E8A-4147-A177-3AD203B41FA5}">
                      <a16:colId xmlns:a16="http://schemas.microsoft.com/office/drawing/2014/main" val="955424267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3922466122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val="804984795"/>
                    </a:ext>
                  </a:extLst>
                </a:gridCol>
                <a:gridCol w="1139687">
                  <a:extLst>
                    <a:ext uri="{9D8B030D-6E8A-4147-A177-3AD203B41FA5}">
                      <a16:colId xmlns:a16="http://schemas.microsoft.com/office/drawing/2014/main" val="2809333868"/>
                    </a:ext>
                  </a:extLst>
                </a:gridCol>
                <a:gridCol w="689113">
                  <a:extLst>
                    <a:ext uri="{9D8B030D-6E8A-4147-A177-3AD203B41FA5}">
                      <a16:colId xmlns:a16="http://schemas.microsoft.com/office/drawing/2014/main" val="3988488717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3441239722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22859887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VARIABLES DE VALOR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475" marR="43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INDICADORES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475" marR="43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STAKEHOLDER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475" marR="434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OUTPUTS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475" marR="43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UNIDADES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475" marR="43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PROXYS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475" marR="43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VALOR SOCIAL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475" marR="43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% 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475" marR="43475" marT="0" marB="0" anchor="ctr"/>
                </a:tc>
                <a:extLst>
                  <a:ext uri="{0D108BD9-81ED-4DB2-BD59-A6C34878D82A}">
                    <a16:rowId xmlns:a16="http://schemas.microsoft.com/office/drawing/2014/main" val="899603685"/>
                  </a:ext>
                </a:extLst>
              </a:tr>
            </a:tbl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57BB8EE8-9682-4CF3-BA94-5DF0FCB0F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7B5CDAE3-DE0E-4915-BEED-8BE075B26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6E84C505-54D4-49C5-9F5D-A41FE9532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712674"/>
              </p:ext>
            </p:extLst>
          </p:nvPr>
        </p:nvGraphicFramePr>
        <p:xfrm>
          <a:off x="214330" y="1860057"/>
          <a:ext cx="11989121" cy="5217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132">
                  <a:extLst>
                    <a:ext uri="{9D8B030D-6E8A-4147-A177-3AD203B41FA5}">
                      <a16:colId xmlns:a16="http://schemas.microsoft.com/office/drawing/2014/main" val="1669630822"/>
                    </a:ext>
                  </a:extLst>
                </a:gridCol>
                <a:gridCol w="3963367">
                  <a:extLst>
                    <a:ext uri="{9D8B030D-6E8A-4147-A177-3AD203B41FA5}">
                      <a16:colId xmlns:a16="http://schemas.microsoft.com/office/drawing/2014/main" val="1159159822"/>
                    </a:ext>
                  </a:extLst>
                </a:gridCol>
                <a:gridCol w="983100">
                  <a:extLst>
                    <a:ext uri="{9D8B030D-6E8A-4147-A177-3AD203B41FA5}">
                      <a16:colId xmlns:a16="http://schemas.microsoft.com/office/drawing/2014/main" val="922255053"/>
                    </a:ext>
                  </a:extLst>
                </a:gridCol>
                <a:gridCol w="814954">
                  <a:extLst>
                    <a:ext uri="{9D8B030D-6E8A-4147-A177-3AD203B41FA5}">
                      <a16:colId xmlns:a16="http://schemas.microsoft.com/office/drawing/2014/main" val="1114904264"/>
                    </a:ext>
                  </a:extLst>
                </a:gridCol>
                <a:gridCol w="1026935">
                  <a:extLst>
                    <a:ext uri="{9D8B030D-6E8A-4147-A177-3AD203B41FA5}">
                      <a16:colId xmlns:a16="http://schemas.microsoft.com/office/drawing/2014/main" val="251039113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603244761"/>
                    </a:ext>
                  </a:extLst>
                </a:gridCol>
                <a:gridCol w="771740">
                  <a:extLst>
                    <a:ext uri="{9D8B030D-6E8A-4147-A177-3AD203B41FA5}">
                      <a16:colId xmlns:a16="http://schemas.microsoft.com/office/drawing/2014/main" val="2461839232"/>
                    </a:ext>
                  </a:extLst>
                </a:gridCol>
                <a:gridCol w="997165">
                  <a:extLst>
                    <a:ext uri="{9D8B030D-6E8A-4147-A177-3AD203B41FA5}">
                      <a16:colId xmlns:a16="http://schemas.microsoft.com/office/drawing/2014/main" val="968004350"/>
                    </a:ext>
                  </a:extLst>
                </a:gridCol>
                <a:gridCol w="763888">
                  <a:extLst>
                    <a:ext uri="{9D8B030D-6E8A-4147-A177-3AD203B41FA5}">
                      <a16:colId xmlns:a16="http://schemas.microsoft.com/office/drawing/2014/main" val="3751798918"/>
                    </a:ext>
                  </a:extLst>
                </a:gridCol>
              </a:tblGrid>
              <a:tr h="616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Resolución de conflictos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solidFill>
                            <a:schemeClr val="tx1"/>
                          </a:solidFill>
                          <a:effectLst/>
                        </a:rPr>
                        <a:t>Nº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 HORAS DEDICADAS A RESOLUCION CONFLICTOS Y SIMILARES (EXCLUIR LAS DE TUTORÍA)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ALUMNOS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729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Horas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55,00 €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20745" marR="207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40.095 €</a:t>
                      </a:r>
                      <a:endParaRPr lang="es-ES" sz="1400" dirty="0"/>
                    </a:p>
                  </a:txBody>
                  <a:tcPr marL="20745" marR="207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0,67%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83319"/>
                  </a:ext>
                </a:extLst>
              </a:tr>
              <a:tr h="497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Innovación instalaciones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INVERSIÓN + GASTO EN INNOVACIÓN: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 / PROFESORES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47657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Euros</a:t>
                      </a:r>
                      <a:endParaRPr lang="es-E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47.657 €</a:t>
                      </a:r>
                      <a:endParaRPr lang="es-ES" sz="1400" dirty="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0,80%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extLst>
                  <a:ext uri="{0D108BD9-81ED-4DB2-BD59-A6C34878D82A}">
                    <a16:rowId xmlns:a16="http://schemas.microsoft.com/office/drawing/2014/main" val="517358113"/>
                  </a:ext>
                </a:extLst>
              </a:tr>
              <a:tr h="55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Innovación metodológica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Nº</a:t>
                      </a:r>
                      <a:r>
                        <a:rPr lang="es-ES" sz="1200" dirty="0">
                          <a:effectLst/>
                        </a:rPr>
                        <a:t> HORAS DEDICADAS A PROCESOS DE INNOVACIÓN PEDAGÓGICA: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 / PROFESORES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10792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Horas</a:t>
                      </a:r>
                      <a:endParaRPr lang="es-E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30,00 €</a:t>
                      </a:r>
                      <a:endParaRPr lang="es-ES" sz="140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323.760 €</a:t>
                      </a:r>
                      <a:endParaRPr lang="es-ES" sz="140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5,41%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extLst>
                  <a:ext uri="{0D108BD9-81ED-4DB2-BD59-A6C34878D82A}">
                    <a16:rowId xmlns:a16="http://schemas.microsoft.com/office/drawing/2014/main" val="3407297588"/>
                  </a:ext>
                </a:extLst>
              </a:tr>
              <a:tr h="497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Innovación pedagógica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GASTO INNOVACIÓN PEDAGÓGICA: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 / PROFESORES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Euros</a:t>
                      </a:r>
                      <a:endParaRPr lang="es-E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0 €</a:t>
                      </a:r>
                      <a:endParaRPr lang="es-ES" sz="140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0,00%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extLst>
                  <a:ext uri="{0D108BD9-81ED-4DB2-BD59-A6C34878D82A}">
                    <a16:rowId xmlns:a16="http://schemas.microsoft.com/office/drawing/2014/main" val="1699046368"/>
                  </a:ext>
                </a:extLst>
              </a:tr>
              <a:tr h="717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Participación activa en proyectos sociales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Nº TOTAL DE HORAS DE PARTICIPACIÓN DE PROFESORADO Y ALUMNADO EN PROYECTOS SOCIALES: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ALUMNOS / PROFESORES / ENT. SOC.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6600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Horas</a:t>
                      </a:r>
                      <a:endParaRPr lang="es-E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10,00 €</a:t>
                      </a:r>
                      <a:endParaRPr lang="es-ES" sz="140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66.000 €</a:t>
                      </a:r>
                      <a:endParaRPr lang="es-ES" sz="140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1,10%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extLst>
                  <a:ext uri="{0D108BD9-81ED-4DB2-BD59-A6C34878D82A}">
                    <a16:rowId xmlns:a16="http://schemas.microsoft.com/office/drawing/2014/main" val="3164894633"/>
                  </a:ext>
                </a:extLst>
              </a:tr>
              <a:tr h="836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Actividades complementarias externas [VALOR INDUCIDO]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Nº HORAS (+ Nº PARTICIPANTES) ACTIVIDADES COMPLEMENTARIAS EXTERNAS:Actividades o salidas, visitas culturales: 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ALUMNOS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24560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Horas</a:t>
                      </a:r>
                      <a:endParaRPr lang="es-E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12,00 €</a:t>
                      </a:r>
                      <a:endParaRPr lang="es-ES" sz="140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294.720 €</a:t>
                      </a:r>
                      <a:endParaRPr lang="es-ES" sz="140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4,93%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extLst>
                  <a:ext uri="{0D108BD9-81ED-4DB2-BD59-A6C34878D82A}">
                    <a16:rowId xmlns:a16="http://schemas.microsoft.com/office/drawing/2014/main" val="3222364755"/>
                  </a:ext>
                </a:extLst>
              </a:tr>
              <a:tr h="558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Participación proyectos Internacionales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Nº horas prácticas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ENT.SOC.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978</a:t>
                      </a:r>
                      <a:endParaRPr lang="es-ES" sz="1400" dirty="0"/>
                    </a:p>
                  </a:txBody>
                  <a:tcPr marL="20745" marR="20745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Horas</a:t>
                      </a:r>
                      <a:endParaRPr lang="es-E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14,00 €</a:t>
                      </a:r>
                      <a:endParaRPr lang="es-ES" sz="1400" dirty="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13.692 €</a:t>
                      </a:r>
                      <a:endParaRPr lang="es-ES" sz="1400" dirty="0"/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 marL="38100" indent="-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0,23%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extLst>
                  <a:ext uri="{0D108BD9-81ED-4DB2-BD59-A6C34878D82A}">
                    <a16:rowId xmlns:a16="http://schemas.microsoft.com/office/drawing/2014/main" val="3455997451"/>
                  </a:ext>
                </a:extLst>
              </a:tr>
              <a:tr h="934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745" marR="207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745" marR="207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2800" dirty="0"/>
                    </a:p>
                  </a:txBody>
                  <a:tcPr marL="20745" marR="20745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745" marR="2074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1016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86DB95D-4EAA-4040-8DC0-54004F7A4801}"/>
              </a:ext>
            </a:extLst>
          </p:cNvPr>
          <p:cNvSpPr txBox="1"/>
          <p:nvPr/>
        </p:nvSpPr>
        <p:spPr>
          <a:xfrm>
            <a:off x="10395931" y="58321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D5FA2C0-B673-470B-9ED3-2920009F4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62686"/>
              </p:ext>
            </p:extLst>
          </p:nvPr>
        </p:nvGraphicFramePr>
        <p:xfrm>
          <a:off x="214329" y="6147799"/>
          <a:ext cx="11977669" cy="93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7669">
                  <a:extLst>
                    <a:ext uri="{9D8B030D-6E8A-4147-A177-3AD203B41FA5}">
                      <a16:colId xmlns:a16="http://schemas.microsoft.com/office/drawing/2014/main" val="1157280064"/>
                    </a:ext>
                  </a:extLst>
                </a:gridCol>
              </a:tblGrid>
              <a:tr h="9383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5.980.372 €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475" marR="43475" marT="0" marB="0" anchor="ctr"/>
                </a:tc>
                <a:extLst>
                  <a:ext uri="{0D108BD9-81ED-4DB2-BD59-A6C34878D82A}">
                    <a16:rowId xmlns:a16="http://schemas.microsoft.com/office/drawing/2014/main" val="1831762311"/>
                  </a:ext>
                </a:extLst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10681333" y="6205903"/>
            <a:ext cx="1941534" cy="791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557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366ECD6-AD98-4498-83DD-3E3177822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43527"/>
              </p:ext>
            </p:extLst>
          </p:nvPr>
        </p:nvGraphicFramePr>
        <p:xfrm>
          <a:off x="904623" y="1202718"/>
          <a:ext cx="11238157" cy="3645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7628">
                  <a:extLst>
                    <a:ext uri="{9D8B030D-6E8A-4147-A177-3AD203B41FA5}">
                      <a16:colId xmlns:a16="http://schemas.microsoft.com/office/drawing/2014/main" val="4239729168"/>
                    </a:ext>
                  </a:extLst>
                </a:gridCol>
                <a:gridCol w="1309688">
                  <a:extLst>
                    <a:ext uri="{9D8B030D-6E8A-4147-A177-3AD203B41FA5}">
                      <a16:colId xmlns:a16="http://schemas.microsoft.com/office/drawing/2014/main" val="3522667397"/>
                    </a:ext>
                  </a:extLst>
                </a:gridCol>
                <a:gridCol w="1114044">
                  <a:extLst>
                    <a:ext uri="{9D8B030D-6E8A-4147-A177-3AD203B41FA5}">
                      <a16:colId xmlns:a16="http://schemas.microsoft.com/office/drawing/2014/main" val="1990675432"/>
                    </a:ext>
                  </a:extLst>
                </a:gridCol>
                <a:gridCol w="945378">
                  <a:extLst>
                    <a:ext uri="{9D8B030D-6E8A-4147-A177-3AD203B41FA5}">
                      <a16:colId xmlns:a16="http://schemas.microsoft.com/office/drawing/2014/main" val="307715808"/>
                    </a:ext>
                  </a:extLst>
                </a:gridCol>
                <a:gridCol w="1097752">
                  <a:extLst>
                    <a:ext uri="{9D8B030D-6E8A-4147-A177-3AD203B41FA5}">
                      <a16:colId xmlns:a16="http://schemas.microsoft.com/office/drawing/2014/main" val="2758152587"/>
                    </a:ext>
                  </a:extLst>
                </a:gridCol>
                <a:gridCol w="954088">
                  <a:extLst>
                    <a:ext uri="{9D8B030D-6E8A-4147-A177-3AD203B41FA5}">
                      <a16:colId xmlns:a16="http://schemas.microsoft.com/office/drawing/2014/main" val="427599268"/>
                    </a:ext>
                  </a:extLst>
                </a:gridCol>
                <a:gridCol w="878439">
                  <a:extLst>
                    <a:ext uri="{9D8B030D-6E8A-4147-A177-3AD203B41FA5}">
                      <a16:colId xmlns:a16="http://schemas.microsoft.com/office/drawing/2014/main" val="2880615033"/>
                    </a:ext>
                  </a:extLst>
                </a:gridCol>
                <a:gridCol w="1097752">
                  <a:extLst>
                    <a:ext uri="{9D8B030D-6E8A-4147-A177-3AD203B41FA5}">
                      <a16:colId xmlns:a16="http://schemas.microsoft.com/office/drawing/2014/main" val="267735483"/>
                    </a:ext>
                  </a:extLst>
                </a:gridCol>
                <a:gridCol w="933388">
                  <a:extLst>
                    <a:ext uri="{9D8B030D-6E8A-4147-A177-3AD203B41FA5}">
                      <a16:colId xmlns:a16="http://schemas.microsoft.com/office/drawing/2014/main" val="3205311283"/>
                    </a:ext>
                  </a:extLst>
                </a:gridCol>
              </a:tblGrid>
              <a:tr h="463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SOCIEDAD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AAPP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PROV.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TRABJ.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ENT. SOC.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INV.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USUARIOS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856936"/>
                  </a:ext>
                </a:extLst>
              </a:tr>
              <a:tr h="383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AGREGADO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4.304.958 €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1.730.393 €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2.579.612 €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2423832"/>
                  </a:ext>
                </a:extLst>
              </a:tr>
              <a:tr h="240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MOVILIZADO (I)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350.886 €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205.298 €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187.469 €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55.515 €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28.422 €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VAME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4534259"/>
                  </a:ext>
                </a:extLst>
              </a:tr>
              <a:tr h="240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MOVILIZADO (II)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41.176 €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33.719 €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14.368 €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5.594 €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1.210 €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VAMI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8754085"/>
                  </a:ext>
                </a:extLst>
              </a:tr>
              <a:tr h="240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SOCIAL INDUCIDO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ISVI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3669398"/>
                  </a:ext>
                </a:extLst>
              </a:tr>
              <a:tr h="383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SOCIAL DE MERCADO [VES]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4.697.019 €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1.969.410 €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328.548 €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2.640.721 €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29.632 €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0 €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VES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111884"/>
                  </a:ext>
                </a:extLst>
              </a:tr>
              <a:tr h="383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SOCIAL ESPECÍFICO     [VSE]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>
                          <a:solidFill>
                            <a:schemeClr val="bg1"/>
                          </a:solidFill>
                          <a:effectLst/>
                        </a:rPr>
                        <a:t>5.980.372 €</a:t>
                      </a:r>
                      <a:endParaRPr lang="es-ES" sz="140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5.113.378 €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0 €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675.347 €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79.692 €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5.113.378 €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VSE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4444"/>
                  </a:ext>
                </a:extLst>
              </a:tr>
              <a:tr h="383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SOCIAL INTEGRADO   [VASI]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>
                          <a:solidFill>
                            <a:schemeClr val="bg1"/>
                          </a:solidFill>
                          <a:effectLst/>
                        </a:rPr>
                        <a:t>10.677.391 €</a:t>
                      </a:r>
                      <a:endParaRPr lang="es-ES" sz="140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>
                          <a:solidFill>
                            <a:schemeClr val="bg1"/>
                          </a:solidFill>
                          <a:effectLst/>
                        </a:rPr>
                        <a:t>7.082.788 €</a:t>
                      </a:r>
                      <a:endParaRPr lang="es-ES" sz="140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>
                          <a:solidFill>
                            <a:schemeClr val="bg1"/>
                          </a:solidFill>
                          <a:effectLst/>
                        </a:rPr>
                        <a:t>328.548 €</a:t>
                      </a:r>
                      <a:endParaRPr lang="es-ES" sz="140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>
                          <a:solidFill>
                            <a:schemeClr val="bg1"/>
                          </a:solidFill>
                          <a:effectLst/>
                        </a:rPr>
                        <a:t>3.316.068 €</a:t>
                      </a:r>
                      <a:endParaRPr lang="es-ES" sz="140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 79,692 € 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>
                          <a:solidFill>
                            <a:schemeClr val="bg1"/>
                          </a:solidFill>
                          <a:effectLst/>
                        </a:rPr>
                        <a:t>29.632 €</a:t>
                      </a:r>
                      <a:endParaRPr lang="es-ES" sz="140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>
                          <a:solidFill>
                            <a:schemeClr val="bg1"/>
                          </a:solidFill>
                          <a:effectLst/>
                        </a:rPr>
                        <a:t>5.113.378 €</a:t>
                      </a:r>
                      <a:endParaRPr lang="es-ES" sz="140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VASI</a:t>
                      </a:r>
                      <a:endParaRPr lang="es-ES" sz="14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177260"/>
                  </a:ext>
                </a:extLst>
              </a:tr>
              <a:tr h="463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SOCIAL EMOCIONAL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  4.245.598 € 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VE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8778688"/>
                  </a:ext>
                </a:extLst>
              </a:tr>
              <a:tr h="463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SOCIO-EMOCIONAL   [VASE]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14.922.989 € 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VASE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695561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0930A43-453B-4E3C-BB90-3419E7147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16622"/>
              </p:ext>
            </p:extLst>
          </p:nvPr>
        </p:nvGraphicFramePr>
        <p:xfrm>
          <a:off x="904622" y="4913194"/>
          <a:ext cx="11238156" cy="1959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099">
                  <a:extLst>
                    <a:ext uri="{9D8B030D-6E8A-4147-A177-3AD203B41FA5}">
                      <a16:colId xmlns:a16="http://schemas.microsoft.com/office/drawing/2014/main" val="4127671926"/>
                    </a:ext>
                  </a:extLst>
                </a:gridCol>
                <a:gridCol w="1128096">
                  <a:extLst>
                    <a:ext uri="{9D8B030D-6E8A-4147-A177-3AD203B41FA5}">
                      <a16:colId xmlns:a16="http://schemas.microsoft.com/office/drawing/2014/main" val="3698906004"/>
                    </a:ext>
                  </a:extLst>
                </a:gridCol>
                <a:gridCol w="1970771">
                  <a:extLst>
                    <a:ext uri="{9D8B030D-6E8A-4147-A177-3AD203B41FA5}">
                      <a16:colId xmlns:a16="http://schemas.microsoft.com/office/drawing/2014/main" val="1847305548"/>
                    </a:ext>
                  </a:extLst>
                </a:gridCol>
                <a:gridCol w="1348236">
                  <a:extLst>
                    <a:ext uri="{9D8B030D-6E8A-4147-A177-3AD203B41FA5}">
                      <a16:colId xmlns:a16="http://schemas.microsoft.com/office/drawing/2014/main" val="1821373130"/>
                    </a:ext>
                  </a:extLst>
                </a:gridCol>
                <a:gridCol w="981278">
                  <a:extLst>
                    <a:ext uri="{9D8B030D-6E8A-4147-A177-3AD203B41FA5}">
                      <a16:colId xmlns:a16="http://schemas.microsoft.com/office/drawing/2014/main" val="3495024474"/>
                    </a:ext>
                  </a:extLst>
                </a:gridCol>
                <a:gridCol w="1131562">
                  <a:extLst>
                    <a:ext uri="{9D8B030D-6E8A-4147-A177-3AD203B41FA5}">
                      <a16:colId xmlns:a16="http://schemas.microsoft.com/office/drawing/2014/main" val="4047905818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4212389984"/>
                    </a:ext>
                  </a:extLst>
                </a:gridCol>
              </a:tblGrid>
              <a:tr h="375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Financiación Pública Neta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3.340.590 € 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5190218"/>
                  </a:ext>
                </a:extLst>
              </a:tr>
              <a:tr h="235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R. Retorno Financiero:                    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0,37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ROI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17362464"/>
                  </a:ext>
                </a:extLst>
              </a:tr>
              <a:tr h="235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R. Retorno Económico.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0,79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0,88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15,15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1,35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17,08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E.SROI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59424488"/>
                  </a:ext>
                </a:extLst>
              </a:tr>
              <a:tr h="235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R. Retorno Social.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1,00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1,13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19,29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1,72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21,75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S.SROI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0792590"/>
                  </a:ext>
                </a:extLst>
              </a:tr>
              <a:tr h="235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Ratio Retorno Social Integral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1,79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2,01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34,44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3,07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38,83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I.SROI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5037217"/>
                  </a:ext>
                </a:extLst>
              </a:tr>
              <a:tr h="235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Ratio </a:t>
                      </a:r>
                      <a:r>
                        <a:rPr lang="es-ES" sz="1600" dirty="0" err="1">
                          <a:effectLst/>
                        </a:rPr>
                        <a:t>Retono</a:t>
                      </a:r>
                      <a:r>
                        <a:rPr lang="es-ES" sz="1600" dirty="0">
                          <a:effectLst/>
                        </a:rPr>
                        <a:t> Socio-Emocional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2,50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2,81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48,14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4,29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54,26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SEROI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6263801"/>
                  </a:ext>
                </a:extLst>
              </a:tr>
              <a:tr h="347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FUENTES DE FINANCIACIÓN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PRESUPUESTO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FINANCIACIÓN PÚBLICA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FINANCIACIÓN PRIVADA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ACTIVOS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PATRIMONIO NETO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31756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134E139-F2C6-4C41-AF42-4905869B24EA}"/>
              </a:ext>
            </a:extLst>
          </p:cNvPr>
          <p:cNvSpPr/>
          <p:nvPr/>
        </p:nvSpPr>
        <p:spPr>
          <a:xfrm>
            <a:off x="2395152" y="97866"/>
            <a:ext cx="5721615" cy="65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3600" dirty="0"/>
              <a:t>Valor Social Integral</a:t>
            </a:r>
            <a:endParaRPr lang="es-ES" sz="3600" b="1" kern="0" dirty="0">
              <a:solidFill>
                <a:srgbClr val="2E75B5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012D1DC4-7774-4E25-83E8-798581B64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 rot="16200000">
            <a:off x="3460318" y="2860608"/>
            <a:ext cx="2090842" cy="2014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641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9FE3FC54-8152-4E0D-B108-A500901D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hape 2">
            <a:extLst>
              <a:ext uri="{FF2B5EF4-FFF2-40B4-BE49-F238E27FC236}">
                <a16:creationId xmlns:a16="http://schemas.microsoft.com/office/drawing/2014/main" id="{DF280B3F-CD55-45E5-8608-30EE9553BEC9}"/>
              </a:ext>
            </a:extLst>
          </p:cNvPr>
          <p:cNvGrpSpPr/>
          <p:nvPr/>
        </p:nvGrpSpPr>
        <p:grpSpPr>
          <a:xfrm>
            <a:off x="1863671" y="125506"/>
            <a:ext cx="10066310" cy="6526306"/>
            <a:chOff x="-5325" y="0"/>
            <a:chExt cx="6213932" cy="4324338"/>
          </a:xfrm>
        </p:grpSpPr>
        <p:grpSp>
          <p:nvGrpSpPr>
            <p:cNvPr id="6" name="Shape 43">
              <a:extLst>
                <a:ext uri="{FF2B5EF4-FFF2-40B4-BE49-F238E27FC236}">
                  <a16:creationId xmlns:a16="http://schemas.microsoft.com/office/drawing/2014/main" id="{45587D9F-3B19-454A-A244-EA429DB623EF}"/>
                </a:ext>
              </a:extLst>
            </p:cNvPr>
            <p:cNvGrpSpPr/>
            <p:nvPr/>
          </p:nvGrpSpPr>
          <p:grpSpPr>
            <a:xfrm>
              <a:off x="-5325" y="0"/>
              <a:ext cx="6213932" cy="4324338"/>
              <a:chOff x="-7938" y="0"/>
              <a:chExt cx="9263006" cy="6160450"/>
            </a:xfrm>
          </p:grpSpPr>
          <p:sp>
            <p:nvSpPr>
              <p:cNvPr id="7" name="Shape 44">
                <a:extLst>
                  <a:ext uri="{FF2B5EF4-FFF2-40B4-BE49-F238E27FC236}">
                    <a16:creationId xmlns:a16="http://schemas.microsoft.com/office/drawing/2014/main" id="{D8FAC8F5-5836-4BA6-8F10-B8315C00AC7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616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lang="es-ES_tradnl"/>
              </a:p>
            </p:txBody>
          </p:sp>
          <p:grpSp>
            <p:nvGrpSpPr>
              <p:cNvPr id="8" name="Shape 45">
                <a:extLst>
                  <a:ext uri="{FF2B5EF4-FFF2-40B4-BE49-F238E27FC236}">
                    <a16:creationId xmlns:a16="http://schemas.microsoft.com/office/drawing/2014/main" id="{85B0D182-FCBB-48DB-9476-21E1D5255056}"/>
                  </a:ext>
                </a:extLst>
              </p:cNvPr>
              <p:cNvGrpSpPr/>
              <p:nvPr/>
            </p:nvGrpSpPr>
            <p:grpSpPr>
              <a:xfrm>
                <a:off x="-7938" y="13693"/>
                <a:ext cx="9151938" cy="6034089"/>
                <a:chOff x="-5" y="99339"/>
                <a:chExt cx="5765" cy="3801"/>
              </a:xfrm>
            </p:grpSpPr>
            <p:sp>
              <p:nvSpPr>
                <p:cNvPr id="40" name="Shape 46">
                  <a:extLst>
                    <a:ext uri="{FF2B5EF4-FFF2-40B4-BE49-F238E27FC236}">
                      <a16:creationId xmlns:a16="http://schemas.microsoft.com/office/drawing/2014/main" id="{E06ED148-6FBF-4141-BD12-CDDEFF693DD2}"/>
                    </a:ext>
                  </a:extLst>
                </p:cNvPr>
                <p:cNvSpPr/>
                <p:nvPr/>
              </p:nvSpPr>
              <p:spPr>
                <a:xfrm flipH="1">
                  <a:off x="-5" y="99339"/>
                  <a:ext cx="5760" cy="165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wrap="square" lIns="90000" tIns="90000" rIns="72000" bIns="90000" anchor="ctr" anchorCtr="0">
                  <a:no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41" name="Shape 47">
                  <a:extLst>
                    <a:ext uri="{FF2B5EF4-FFF2-40B4-BE49-F238E27FC236}">
                      <a16:creationId xmlns:a16="http://schemas.microsoft.com/office/drawing/2014/main" id="{196283C9-51B6-41FF-9E1D-504A3AEA3485}"/>
                    </a:ext>
                  </a:extLst>
                </p:cNvPr>
                <p:cNvSpPr/>
                <p:nvPr/>
              </p:nvSpPr>
              <p:spPr>
                <a:xfrm>
                  <a:off x="0" y="101235"/>
                  <a:ext cx="5760" cy="928"/>
                </a:xfrm>
                <a:prstGeom prst="rect">
                  <a:avLst/>
                </a:prstGeom>
                <a:gradFill>
                  <a:gsLst>
                    <a:gs pos="0">
                      <a:srgbClr val="5F5F5F"/>
                    </a:gs>
                    <a:gs pos="100000">
                      <a:srgbClr val="DDDDDD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wrap="square" lIns="90000" tIns="90000" rIns="72000" bIns="90000" anchor="ctr" anchorCtr="0">
                  <a:no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42" name="Shape 48">
                  <a:extLst>
                    <a:ext uri="{FF2B5EF4-FFF2-40B4-BE49-F238E27FC236}">
                      <a16:creationId xmlns:a16="http://schemas.microsoft.com/office/drawing/2014/main" id="{6E4DB41B-5B7A-4E5D-B109-FAC9DCAF2E78}"/>
                    </a:ext>
                  </a:extLst>
                </p:cNvPr>
                <p:cNvSpPr/>
                <p:nvPr/>
              </p:nvSpPr>
              <p:spPr>
                <a:xfrm rot="10800000" flipH="1">
                  <a:off x="0" y="100996"/>
                  <a:ext cx="5760" cy="246"/>
                </a:xfrm>
                <a:prstGeom prst="rect">
                  <a:avLst/>
                </a:prstGeom>
                <a:gradFill>
                  <a:gsLst>
                    <a:gs pos="0">
                      <a:srgbClr val="5F5F5F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wrap="square" lIns="91425" tIns="91425" rIns="91425" bIns="91425" anchor="ctr" anchorCtr="0">
                  <a:no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43" name="Shape 49">
                  <a:extLst>
                    <a:ext uri="{FF2B5EF4-FFF2-40B4-BE49-F238E27FC236}">
                      <a16:creationId xmlns:a16="http://schemas.microsoft.com/office/drawing/2014/main" id="{E9B36D9E-601B-438E-B73E-276B6A8DA8C0}"/>
                    </a:ext>
                  </a:extLst>
                </p:cNvPr>
                <p:cNvSpPr txBox="1"/>
                <p:nvPr/>
              </p:nvSpPr>
              <p:spPr>
                <a:xfrm flipH="1">
                  <a:off x="0" y="100993"/>
                  <a:ext cx="5760" cy="2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0000" tIns="90000" rIns="72000" bIns="90000" anchor="ctr" anchorCtr="0">
                  <a:no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44" name="Shape 50">
                  <a:extLst>
                    <a:ext uri="{FF2B5EF4-FFF2-40B4-BE49-F238E27FC236}">
                      <a16:creationId xmlns:a16="http://schemas.microsoft.com/office/drawing/2014/main" id="{0BA4F473-6FBD-46D4-B980-C8B1351F82B4}"/>
                    </a:ext>
                  </a:extLst>
                </p:cNvPr>
                <p:cNvSpPr/>
                <p:nvPr/>
              </p:nvSpPr>
              <p:spPr>
                <a:xfrm rot="10800000" flipH="1">
                  <a:off x="0" y="102155"/>
                  <a:ext cx="5760" cy="985"/>
                </a:xfrm>
                <a:prstGeom prst="rect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wrap="square" lIns="91425" tIns="91425" rIns="91425" bIns="91425" anchor="ctr" anchorCtr="0">
                  <a:no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45" name="Shape 51">
                  <a:extLst>
                    <a:ext uri="{FF2B5EF4-FFF2-40B4-BE49-F238E27FC236}">
                      <a16:creationId xmlns:a16="http://schemas.microsoft.com/office/drawing/2014/main" id="{031540A9-5BD5-4F7F-A510-22297587BFCD}"/>
                    </a:ext>
                  </a:extLst>
                </p:cNvPr>
                <p:cNvSpPr txBox="1"/>
                <p:nvPr/>
              </p:nvSpPr>
              <p:spPr>
                <a:xfrm flipH="1">
                  <a:off x="0" y="102143"/>
                  <a:ext cx="5760" cy="9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0000" tIns="90000" rIns="72000" bIns="90000" anchor="ctr" anchorCtr="0">
                  <a:noAutofit/>
                </a:bodyPr>
                <a:lstStyle/>
                <a:p>
                  <a:endParaRPr lang="es-ES_tradnl"/>
                </a:p>
              </p:txBody>
            </p:sp>
          </p:grpSp>
          <p:sp>
            <p:nvSpPr>
              <p:cNvPr id="9" name="Shape 52">
                <a:extLst>
                  <a:ext uri="{FF2B5EF4-FFF2-40B4-BE49-F238E27FC236}">
                    <a16:creationId xmlns:a16="http://schemas.microsoft.com/office/drawing/2014/main" id="{6AAC5328-D71A-4376-8904-17EFCE94C96E}"/>
                  </a:ext>
                </a:extLst>
              </p:cNvPr>
              <p:cNvSpPr/>
              <p:nvPr/>
            </p:nvSpPr>
            <p:spPr>
              <a:xfrm>
                <a:off x="304799" y="131141"/>
                <a:ext cx="8505828" cy="947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S" sz="28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Generación de Valor Social </a:t>
                </a:r>
                <a:r>
                  <a:rPr lang="es-ES" sz="2800" dirty="0" err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Otxarkoaga</a:t>
                </a:r>
                <a:r>
                  <a:rPr lang="es-ES" sz="28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- año 2017</a:t>
                </a:r>
                <a:endParaRPr lang="es-E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0" name="Shape 54">
                <a:extLst>
                  <a:ext uri="{FF2B5EF4-FFF2-40B4-BE49-F238E27FC236}">
                    <a16:creationId xmlns:a16="http://schemas.microsoft.com/office/drawing/2014/main" id="{75FDAB1E-9666-4B75-B64F-401CFF49FAEB}"/>
                  </a:ext>
                </a:extLst>
              </p:cNvPr>
              <p:cNvSpPr/>
              <p:nvPr/>
            </p:nvSpPr>
            <p:spPr>
              <a:xfrm>
                <a:off x="1962767" y="998317"/>
                <a:ext cx="5202589" cy="4901402"/>
              </a:xfrm>
              <a:prstGeom prst="ellipse">
                <a:avLst/>
              </a:prstGeom>
              <a:solidFill>
                <a:srgbClr val="9DC2E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1" name="Shape 55">
                <a:extLst>
                  <a:ext uri="{FF2B5EF4-FFF2-40B4-BE49-F238E27FC236}">
                    <a16:creationId xmlns:a16="http://schemas.microsoft.com/office/drawing/2014/main" id="{E3B96F1E-62ED-45D1-98C5-2A2056D85295}"/>
                  </a:ext>
                </a:extLst>
              </p:cNvPr>
              <p:cNvSpPr/>
              <p:nvPr/>
            </p:nvSpPr>
            <p:spPr>
              <a:xfrm>
                <a:off x="2340095" y="1799606"/>
                <a:ext cx="4485457" cy="4090987"/>
              </a:xfrm>
              <a:prstGeom prst="ellipse">
                <a:avLst/>
              </a:prstGeom>
              <a:solidFill>
                <a:srgbClr val="69A2E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2" name="Shape 56">
                <a:extLst>
                  <a:ext uri="{FF2B5EF4-FFF2-40B4-BE49-F238E27FC236}">
                    <a16:creationId xmlns:a16="http://schemas.microsoft.com/office/drawing/2014/main" id="{E1D3082A-5AA7-4AE6-8019-111AACDFD371}"/>
                  </a:ext>
                </a:extLst>
              </p:cNvPr>
              <p:cNvSpPr/>
              <p:nvPr/>
            </p:nvSpPr>
            <p:spPr>
              <a:xfrm>
                <a:off x="3116262" y="2947365"/>
                <a:ext cx="2940051" cy="2940049"/>
              </a:xfrm>
              <a:prstGeom prst="ellipse">
                <a:avLst/>
              </a:prstGeom>
              <a:solidFill>
                <a:srgbClr val="2A79D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13" name="Shape 57">
                <a:extLst>
                  <a:ext uri="{FF2B5EF4-FFF2-40B4-BE49-F238E27FC236}">
                    <a16:creationId xmlns:a16="http://schemas.microsoft.com/office/drawing/2014/main" id="{F5B1A49F-9677-400E-BDF5-D53CC75D7056}"/>
                  </a:ext>
                </a:extLst>
              </p:cNvPr>
              <p:cNvSpPr/>
              <p:nvPr/>
            </p:nvSpPr>
            <p:spPr>
              <a:xfrm>
                <a:off x="3441700" y="3605100"/>
                <a:ext cx="2287588" cy="2286000"/>
              </a:xfrm>
              <a:prstGeom prst="ellipse">
                <a:avLst/>
              </a:prstGeom>
              <a:solidFill>
                <a:srgbClr val="0061B2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S" sz="14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s-ES" sz="12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grpSp>
            <p:nvGrpSpPr>
              <p:cNvPr id="14" name="Shape 58">
                <a:extLst>
                  <a:ext uri="{FF2B5EF4-FFF2-40B4-BE49-F238E27FC236}">
                    <a16:creationId xmlns:a16="http://schemas.microsoft.com/office/drawing/2014/main" id="{F8A6D644-C106-4D76-AD90-BF64208D1289}"/>
                  </a:ext>
                </a:extLst>
              </p:cNvPr>
              <p:cNvGrpSpPr/>
              <p:nvPr/>
            </p:nvGrpSpPr>
            <p:grpSpPr>
              <a:xfrm>
                <a:off x="3743488" y="1450225"/>
                <a:ext cx="1641476" cy="2132013"/>
                <a:chOff x="3901977" y="1799386"/>
                <a:chExt cx="1034" cy="1343"/>
              </a:xfrm>
            </p:grpSpPr>
            <p:sp>
              <p:nvSpPr>
                <p:cNvPr id="36" name="Shape 59">
                  <a:extLst>
                    <a:ext uri="{FF2B5EF4-FFF2-40B4-BE49-F238E27FC236}">
                      <a16:creationId xmlns:a16="http://schemas.microsoft.com/office/drawing/2014/main" id="{AFD382DB-5907-4D28-93FC-9BF9E9C33783}"/>
                    </a:ext>
                  </a:extLst>
                </p:cNvPr>
                <p:cNvSpPr txBox="1"/>
                <p:nvPr/>
              </p:nvSpPr>
              <p:spPr>
                <a:xfrm>
                  <a:off x="3901977" y="1799386"/>
                  <a:ext cx="969" cy="1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 b="1" i="1" dirty="0">
                      <a:effectLst/>
                      <a:latin typeface="Cambria" panose="02040503050406030204" pitchFamily="18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 </a:t>
                  </a:r>
                  <a:r>
                    <a:rPr lang="en-US" sz="2000" b="1" i="1" dirty="0">
                      <a:effectLst/>
                      <a:latin typeface="Cambria" panose="02040503050406030204" pitchFamily="18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14.922.989 € </a:t>
                  </a:r>
                  <a:endParaRPr lang="es-E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7" name="Shape 60">
                  <a:extLst>
                    <a:ext uri="{FF2B5EF4-FFF2-40B4-BE49-F238E27FC236}">
                      <a16:creationId xmlns:a16="http://schemas.microsoft.com/office/drawing/2014/main" id="{DBBF8DAA-159A-4EF9-98AF-97EAB250BA75}"/>
                    </a:ext>
                  </a:extLst>
                </p:cNvPr>
                <p:cNvSpPr txBox="1"/>
                <p:nvPr/>
              </p:nvSpPr>
              <p:spPr>
                <a:xfrm>
                  <a:off x="3902052" y="1799950"/>
                  <a:ext cx="888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2000" b="1" i="1" dirty="0">
                      <a:effectLst/>
                      <a:latin typeface="Cambria" panose="02040503050406030204" pitchFamily="18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10.677.391 €</a:t>
                  </a:r>
                  <a:endParaRPr lang="es-E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  <a:p>
                  <a:pPr algn="ctr">
                    <a:spcBef>
                      <a:spcPts val="480"/>
                    </a:spcBef>
                    <a:spcAft>
                      <a:spcPts val="0"/>
                    </a:spcAft>
                  </a:pPr>
                  <a:r>
                    <a:rPr lang="es-ES" sz="1400" b="1" i="1" dirty="0">
                      <a:effectLst/>
                      <a:latin typeface="Cambria" panose="02040503050406030204" pitchFamily="18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 </a:t>
                  </a:r>
                  <a:endParaRPr lang="es-E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8" name="Shape 61">
                  <a:extLst>
                    <a:ext uri="{FF2B5EF4-FFF2-40B4-BE49-F238E27FC236}">
                      <a16:creationId xmlns:a16="http://schemas.microsoft.com/office/drawing/2014/main" id="{4CAC8FD6-1436-446B-A4EC-40819527388B}"/>
                    </a:ext>
                  </a:extLst>
                </p:cNvPr>
                <p:cNvSpPr txBox="1"/>
                <p:nvPr/>
              </p:nvSpPr>
              <p:spPr>
                <a:xfrm>
                  <a:off x="3902172" y="1800452"/>
                  <a:ext cx="675" cy="1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39" name="Shape 62">
                  <a:extLst>
                    <a:ext uri="{FF2B5EF4-FFF2-40B4-BE49-F238E27FC236}">
                      <a16:creationId xmlns:a16="http://schemas.microsoft.com/office/drawing/2014/main" id="{2B247FF2-6139-44B8-9B94-2AB4B8D924F3}"/>
                    </a:ext>
                  </a:extLst>
                </p:cNvPr>
                <p:cNvSpPr txBox="1"/>
                <p:nvPr/>
              </p:nvSpPr>
              <p:spPr>
                <a:xfrm>
                  <a:off x="3902078" y="1800561"/>
                  <a:ext cx="933" cy="1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2000" b="1" i="1" dirty="0">
                      <a:effectLst/>
                      <a:latin typeface="Cambria" panose="02040503050406030204" pitchFamily="18" charset="0"/>
                      <a:ea typeface="SimSun" panose="02010600030101010101" pitchFamily="2" charset="-122"/>
                      <a:cs typeface="Arial" panose="020B0604020202020204" pitchFamily="34" charset="0"/>
                    </a:rPr>
                    <a:t>5.980.372 €</a:t>
                  </a:r>
                  <a:endParaRPr lang="es-E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15" name="Shape 63">
                <a:extLst>
                  <a:ext uri="{FF2B5EF4-FFF2-40B4-BE49-F238E27FC236}">
                    <a16:creationId xmlns:a16="http://schemas.microsoft.com/office/drawing/2014/main" id="{07AA2C9D-9286-4174-ABDC-8A808571DEEF}"/>
                  </a:ext>
                </a:extLst>
              </p:cNvPr>
              <p:cNvSpPr txBox="1"/>
              <p:nvPr/>
            </p:nvSpPr>
            <p:spPr>
              <a:xfrm>
                <a:off x="278606" y="3449020"/>
                <a:ext cx="1699537" cy="4737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US" b="1" dirty="0"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VALOR SOCIAL ESPECÍFICO</a:t>
                </a:r>
                <a:endParaRPr lang="es-ES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6" name="Shape 64">
                <a:extLst>
                  <a:ext uri="{FF2B5EF4-FFF2-40B4-BE49-F238E27FC236}">
                    <a16:creationId xmlns:a16="http://schemas.microsoft.com/office/drawing/2014/main" id="{CD7E87DD-7C04-4E0A-97EC-40D6558989E8}"/>
                  </a:ext>
                </a:extLst>
              </p:cNvPr>
              <p:cNvSpPr txBox="1"/>
              <p:nvPr/>
            </p:nvSpPr>
            <p:spPr>
              <a:xfrm>
                <a:off x="6384926" y="1421781"/>
                <a:ext cx="2870142" cy="431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VALOR SOCIAL INTEGRADO</a:t>
                </a:r>
                <a:endParaRPr lang="es-ES" sz="16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cxnSp>
            <p:nvCxnSpPr>
              <p:cNvPr id="17" name="Shape 65">
                <a:extLst>
                  <a:ext uri="{FF2B5EF4-FFF2-40B4-BE49-F238E27FC236}">
                    <a16:creationId xmlns:a16="http://schemas.microsoft.com/office/drawing/2014/main" id="{5E7E37E4-1158-40A2-A4DC-1466DBFACA1A}"/>
                  </a:ext>
                </a:extLst>
              </p:cNvPr>
              <p:cNvCxnSpPr/>
              <p:nvPr/>
            </p:nvCxnSpPr>
            <p:spPr>
              <a:xfrm rot="10800000">
                <a:off x="361951" y="1969467"/>
                <a:ext cx="351631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F7F7F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Shape 66">
                <a:extLst>
                  <a:ext uri="{FF2B5EF4-FFF2-40B4-BE49-F238E27FC236}">
                    <a16:creationId xmlns:a16="http://schemas.microsoft.com/office/drawing/2014/main" id="{9DF958D5-AA8D-4ED4-A270-DF9BF7DF163C}"/>
                  </a:ext>
                </a:extLst>
              </p:cNvPr>
              <p:cNvCxnSpPr/>
              <p:nvPr/>
            </p:nvCxnSpPr>
            <p:spPr>
              <a:xfrm rot="10800000">
                <a:off x="5295901" y="2715592"/>
                <a:ext cx="3514725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F7F7F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Shape 67">
                <a:extLst>
                  <a:ext uri="{FF2B5EF4-FFF2-40B4-BE49-F238E27FC236}">
                    <a16:creationId xmlns:a16="http://schemas.microsoft.com/office/drawing/2014/main" id="{0DE3BD84-F1FE-4573-B964-0FD710444DB7}"/>
                  </a:ext>
                </a:extLst>
              </p:cNvPr>
              <p:cNvCxnSpPr/>
              <p:nvPr/>
            </p:nvCxnSpPr>
            <p:spPr>
              <a:xfrm rot="10800000">
                <a:off x="5272182" y="4066480"/>
                <a:ext cx="3514724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F7F7F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0" name="Shape 68">
                <a:extLst>
                  <a:ext uri="{FF2B5EF4-FFF2-40B4-BE49-F238E27FC236}">
                    <a16:creationId xmlns:a16="http://schemas.microsoft.com/office/drawing/2014/main" id="{2DB75A6A-46E6-4FCA-B615-8B96C7BC49DE}"/>
                  </a:ext>
                </a:extLst>
              </p:cNvPr>
              <p:cNvGrpSpPr/>
              <p:nvPr/>
            </p:nvGrpSpPr>
            <p:grpSpPr>
              <a:xfrm>
                <a:off x="361951" y="3385517"/>
                <a:ext cx="3516314" cy="0"/>
                <a:chOff x="361951" y="3385517"/>
                <a:chExt cx="2215" cy="0"/>
              </a:xfrm>
            </p:grpSpPr>
            <p:cxnSp>
              <p:nvCxnSpPr>
                <p:cNvPr id="34" name="Shape 69">
                  <a:extLst>
                    <a:ext uri="{FF2B5EF4-FFF2-40B4-BE49-F238E27FC236}">
                      <a16:creationId xmlns:a16="http://schemas.microsoft.com/office/drawing/2014/main" id="{370224F1-4C23-4986-95B3-9F498297160E}"/>
                    </a:ext>
                  </a:extLst>
                </p:cNvPr>
                <p:cNvCxnSpPr/>
                <p:nvPr/>
              </p:nvCxnSpPr>
              <p:spPr>
                <a:xfrm rot="10800000">
                  <a:off x="363307" y="3385517"/>
                  <a:ext cx="859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7F7F7F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Shape 70">
                  <a:extLst>
                    <a:ext uri="{FF2B5EF4-FFF2-40B4-BE49-F238E27FC236}">
                      <a16:creationId xmlns:a16="http://schemas.microsoft.com/office/drawing/2014/main" id="{55A3FE9C-972A-4FA3-B003-333B5C5529FD}"/>
                    </a:ext>
                  </a:extLst>
                </p:cNvPr>
                <p:cNvCxnSpPr/>
                <p:nvPr/>
              </p:nvCxnSpPr>
              <p:spPr>
                <a:xfrm rot="10800000">
                  <a:off x="361951" y="3385517"/>
                  <a:ext cx="1356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D4D4D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1" name="Shape 71">
                <a:extLst>
                  <a:ext uri="{FF2B5EF4-FFF2-40B4-BE49-F238E27FC236}">
                    <a16:creationId xmlns:a16="http://schemas.microsoft.com/office/drawing/2014/main" id="{CB64303C-BE9E-41F9-9534-C7B4A92D8BDF}"/>
                  </a:ext>
                </a:extLst>
              </p:cNvPr>
              <p:cNvSpPr/>
              <p:nvPr/>
            </p:nvSpPr>
            <p:spPr>
              <a:xfrm>
                <a:off x="3795007" y="4252293"/>
                <a:ext cx="1635125" cy="1635125"/>
              </a:xfrm>
              <a:prstGeom prst="ellipse">
                <a:avLst/>
              </a:prstGeom>
              <a:solidFill>
                <a:srgbClr val="004074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endParaRPr lang="es-ES_tradnl"/>
              </a:p>
            </p:txBody>
          </p:sp>
          <p:sp>
            <p:nvSpPr>
              <p:cNvPr id="22" name="Shape 72">
                <a:extLst>
                  <a:ext uri="{FF2B5EF4-FFF2-40B4-BE49-F238E27FC236}">
                    <a16:creationId xmlns:a16="http://schemas.microsoft.com/office/drawing/2014/main" id="{6B2833F6-1542-4433-8ED2-1262D1832CC4}"/>
                  </a:ext>
                </a:extLst>
              </p:cNvPr>
              <p:cNvSpPr txBox="1"/>
              <p:nvPr/>
            </p:nvSpPr>
            <p:spPr>
              <a:xfrm>
                <a:off x="6642022" y="4134523"/>
                <a:ext cx="2262540" cy="533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>
                    <a:solidFill>
                      <a:srgbClr val="080808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VALOR SOCIAL DE         MERCADO</a:t>
                </a:r>
                <a:endParaRPr lang="es-ES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3" name="Shape 73">
                <a:extLst>
                  <a:ext uri="{FF2B5EF4-FFF2-40B4-BE49-F238E27FC236}">
                    <a16:creationId xmlns:a16="http://schemas.microsoft.com/office/drawing/2014/main" id="{5785D056-6662-4F32-8A97-4AFC11A2AAAB}"/>
                  </a:ext>
                </a:extLst>
              </p:cNvPr>
              <p:cNvSpPr/>
              <p:nvPr/>
            </p:nvSpPr>
            <p:spPr>
              <a:xfrm>
                <a:off x="3903946" y="3897404"/>
                <a:ext cx="1441330" cy="397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i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4.697.019 €</a:t>
                </a:r>
                <a:endParaRPr lang="es-E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4" name="Shape 74">
                <a:extLst>
                  <a:ext uri="{FF2B5EF4-FFF2-40B4-BE49-F238E27FC236}">
                    <a16:creationId xmlns:a16="http://schemas.microsoft.com/office/drawing/2014/main" id="{58D2127D-2A8E-4EB0-B814-1926FD72672B}"/>
                  </a:ext>
                </a:extLst>
              </p:cNvPr>
              <p:cNvSpPr/>
              <p:nvPr/>
            </p:nvSpPr>
            <p:spPr>
              <a:xfrm>
                <a:off x="3923680" y="4887846"/>
                <a:ext cx="1386917" cy="397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i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-265.204 €</a:t>
                </a:r>
                <a:endParaRPr lang="es-ES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5" name="Shape 75">
                <a:extLst>
                  <a:ext uri="{FF2B5EF4-FFF2-40B4-BE49-F238E27FC236}">
                    <a16:creationId xmlns:a16="http://schemas.microsoft.com/office/drawing/2014/main" id="{938DF12A-63F8-4D45-8F4A-3C3F76EAF275}"/>
                  </a:ext>
                </a:extLst>
              </p:cNvPr>
              <p:cNvSpPr txBox="1"/>
              <p:nvPr/>
            </p:nvSpPr>
            <p:spPr>
              <a:xfrm>
                <a:off x="1086054" y="4956429"/>
                <a:ext cx="1219994" cy="533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r">
                  <a:spcAft>
                    <a:spcPts val="0"/>
                  </a:spcAft>
                </a:pPr>
                <a:r>
                  <a:rPr lang="en-US" b="1" dirty="0">
                    <a:solidFill>
                      <a:srgbClr val="080808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RESULTADO ECONÓMICO</a:t>
                </a:r>
                <a:endParaRPr lang="es-ES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grpSp>
            <p:nvGrpSpPr>
              <p:cNvPr id="26" name="Shape 76">
                <a:extLst>
                  <a:ext uri="{FF2B5EF4-FFF2-40B4-BE49-F238E27FC236}">
                    <a16:creationId xmlns:a16="http://schemas.microsoft.com/office/drawing/2014/main" id="{A9C8DC47-3AA9-4068-A1FE-DFD69997638F}"/>
                  </a:ext>
                </a:extLst>
              </p:cNvPr>
              <p:cNvGrpSpPr/>
              <p:nvPr/>
            </p:nvGrpSpPr>
            <p:grpSpPr>
              <a:xfrm>
                <a:off x="514351" y="4941602"/>
                <a:ext cx="3516314" cy="0"/>
                <a:chOff x="514351" y="4941602"/>
                <a:chExt cx="2215" cy="0"/>
              </a:xfrm>
            </p:grpSpPr>
            <p:cxnSp>
              <p:nvCxnSpPr>
                <p:cNvPr id="32" name="Shape 77">
                  <a:extLst>
                    <a:ext uri="{FF2B5EF4-FFF2-40B4-BE49-F238E27FC236}">
                      <a16:creationId xmlns:a16="http://schemas.microsoft.com/office/drawing/2014/main" id="{0EB8A4A2-8CAF-4F4D-9916-007A1B3BA2E8}"/>
                    </a:ext>
                  </a:extLst>
                </p:cNvPr>
                <p:cNvCxnSpPr/>
                <p:nvPr/>
              </p:nvCxnSpPr>
              <p:spPr>
                <a:xfrm rot="10800000">
                  <a:off x="515707" y="4941602"/>
                  <a:ext cx="859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7F7F7F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Shape 78">
                  <a:extLst>
                    <a:ext uri="{FF2B5EF4-FFF2-40B4-BE49-F238E27FC236}">
                      <a16:creationId xmlns:a16="http://schemas.microsoft.com/office/drawing/2014/main" id="{94BD857B-FE0B-43FF-BB7B-C655D9996CC8}"/>
                    </a:ext>
                  </a:extLst>
                </p:cNvPr>
                <p:cNvCxnSpPr/>
                <p:nvPr/>
              </p:nvCxnSpPr>
              <p:spPr>
                <a:xfrm rot="10800000">
                  <a:off x="514351" y="4941602"/>
                  <a:ext cx="1356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D4D4D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7" name="Shape 79">
                <a:extLst>
                  <a:ext uri="{FF2B5EF4-FFF2-40B4-BE49-F238E27FC236}">
                    <a16:creationId xmlns:a16="http://schemas.microsoft.com/office/drawing/2014/main" id="{5B11262C-C767-489F-BDCC-5E8C63297C18}"/>
                  </a:ext>
                </a:extLst>
              </p:cNvPr>
              <p:cNvSpPr txBox="1"/>
              <p:nvPr/>
            </p:nvSpPr>
            <p:spPr>
              <a:xfrm>
                <a:off x="4029024" y="3651977"/>
                <a:ext cx="1401200" cy="3977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0,79 / 0,88</a:t>
                </a:r>
                <a:endParaRPr lang="es-ES" sz="16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8" name="Shape 80">
                <a:extLst>
                  <a:ext uri="{FF2B5EF4-FFF2-40B4-BE49-F238E27FC236}">
                    <a16:creationId xmlns:a16="http://schemas.microsoft.com/office/drawing/2014/main" id="{8F849488-4A86-4C6F-97CA-B371C9CC67A4}"/>
                  </a:ext>
                </a:extLst>
              </p:cNvPr>
              <p:cNvSpPr txBox="1"/>
              <p:nvPr/>
            </p:nvSpPr>
            <p:spPr>
              <a:xfrm>
                <a:off x="4000501" y="3035899"/>
                <a:ext cx="1518582" cy="397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1,00 / 1,13</a:t>
                </a:r>
                <a:endParaRPr lang="es-ES" sz="16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9" name="Shape 81">
                <a:extLst>
                  <a:ext uri="{FF2B5EF4-FFF2-40B4-BE49-F238E27FC236}">
                    <a16:creationId xmlns:a16="http://schemas.microsoft.com/office/drawing/2014/main" id="{9C276F2E-CCE7-4F0A-8FD8-101A5B27E7DA}"/>
                  </a:ext>
                </a:extLst>
              </p:cNvPr>
              <p:cNvSpPr txBox="1"/>
              <p:nvPr/>
            </p:nvSpPr>
            <p:spPr>
              <a:xfrm>
                <a:off x="3985950" y="2051914"/>
                <a:ext cx="1636340" cy="397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1,79 / 2,01</a:t>
                </a:r>
                <a:endParaRPr lang="es-ES" sz="16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0" name="Shape 82">
                <a:extLst>
                  <a:ext uri="{FF2B5EF4-FFF2-40B4-BE49-F238E27FC236}">
                    <a16:creationId xmlns:a16="http://schemas.microsoft.com/office/drawing/2014/main" id="{08F7B51E-AD89-4934-B4E4-D5FF96F23FF7}"/>
                  </a:ext>
                </a:extLst>
              </p:cNvPr>
              <p:cNvSpPr txBox="1"/>
              <p:nvPr/>
            </p:nvSpPr>
            <p:spPr>
              <a:xfrm>
                <a:off x="4044061" y="1177240"/>
                <a:ext cx="1518583" cy="397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2,5 / 2,81</a:t>
                </a:r>
                <a:endParaRPr lang="es-ES" sz="16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1" name="Shape 83">
                <a:extLst>
                  <a:ext uri="{FF2B5EF4-FFF2-40B4-BE49-F238E27FC236}">
                    <a16:creationId xmlns:a16="http://schemas.microsoft.com/office/drawing/2014/main" id="{8A4F5752-BCD4-4112-BED5-6ECA573DA0BD}"/>
                  </a:ext>
                </a:extLst>
              </p:cNvPr>
              <p:cNvSpPr txBox="1"/>
              <p:nvPr/>
            </p:nvSpPr>
            <p:spPr>
              <a:xfrm>
                <a:off x="341218" y="1717723"/>
                <a:ext cx="26154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VALOR SOCIAL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EMOCIONAL</a:t>
                </a:r>
                <a:endParaRPr lang="es-ES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4423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CDC16-D066-4E66-BA64-77A16B03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228" y="2055345"/>
            <a:ext cx="8911687" cy="2132342"/>
          </a:xfrm>
        </p:spPr>
        <p:txBody>
          <a:bodyPr>
            <a:normAutofit/>
          </a:bodyPr>
          <a:lstStyle/>
          <a:p>
            <a:r>
              <a:rPr lang="es-ES" dirty="0"/>
              <a:t>4.-Valor social agregado de los 16 centros educativos diocesanos</a:t>
            </a:r>
            <a:br>
              <a:rPr lang="es-ES" dirty="0"/>
            </a:br>
            <a:endParaRPr lang="es-ES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4D9D4EAC-2AE8-41AE-9A32-09863D48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794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10748" y="132522"/>
            <a:ext cx="9144000" cy="6346058"/>
            <a:chOff x="0" y="0"/>
            <a:chExt cx="5760" cy="3747"/>
          </a:xfrm>
        </p:grpSpPr>
        <p:sp>
          <p:nvSpPr>
            <p:cNvPr id="18435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8436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8437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843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29" name="Rectangle 4"/>
          <p:cNvSpPr>
            <a:spLocks noChangeArrowheads="1"/>
          </p:cNvSpPr>
          <p:nvPr/>
        </p:nvSpPr>
        <p:spPr bwMode="gray">
          <a:xfrm>
            <a:off x="1962633" y="379420"/>
            <a:ext cx="7977809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>
              <a:defRPr/>
            </a:pPr>
            <a:r>
              <a:rPr lang="en-US" sz="2800" kern="0" noProof="1">
                <a:solidFill>
                  <a:schemeClr val="bg1"/>
                </a:solidFill>
                <a:latin typeface="Arial" pitchFamily="34" charset="0"/>
              </a:rPr>
              <a:t>Generación de Valor Social Agregado - año 2017</a:t>
            </a:r>
          </a:p>
        </p:txBody>
      </p:sp>
      <p:sp>
        <p:nvSpPr>
          <p:cNvPr id="31" name="Rectangle 40"/>
          <p:cNvSpPr txBox="1">
            <a:spLocks noChangeArrowheads="1"/>
          </p:cNvSpPr>
          <p:nvPr/>
        </p:nvSpPr>
        <p:spPr bwMode="gray">
          <a:xfrm>
            <a:off x="1831942" y="-34596"/>
            <a:ext cx="8520112" cy="8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lnSpc>
                <a:spcPct val="90000"/>
              </a:lnSpc>
            </a:pPr>
            <a:endParaRPr lang="en-US" sz="30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340101" y="5572125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Oval 14"/>
          <p:cNvSpPr>
            <a:spLocks noChangeArrowheads="1"/>
          </p:cNvSpPr>
          <p:nvPr/>
        </p:nvSpPr>
        <p:spPr bwMode="gray">
          <a:xfrm>
            <a:off x="3621024" y="791472"/>
            <a:ext cx="4941952" cy="5012429"/>
          </a:xfrm>
          <a:prstGeom prst="ellipse">
            <a:avLst/>
          </a:prstGeom>
          <a:solidFill>
            <a:srgbClr val="9DC2EB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cs typeface="Arial" charset="0"/>
            </a:endParaRPr>
          </a:p>
        </p:txBody>
      </p:sp>
      <p:sp>
        <p:nvSpPr>
          <p:cNvPr id="18443" name="Oval 15"/>
          <p:cNvSpPr>
            <a:spLocks noChangeArrowheads="1"/>
          </p:cNvSpPr>
          <p:nvPr/>
        </p:nvSpPr>
        <p:spPr bwMode="gray">
          <a:xfrm>
            <a:off x="4313239" y="1836745"/>
            <a:ext cx="3595687" cy="3954455"/>
          </a:xfrm>
          <a:prstGeom prst="ellipse">
            <a:avLst/>
          </a:prstGeom>
          <a:solidFill>
            <a:srgbClr val="69A2E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cs typeface="Arial" charset="0"/>
            </a:endParaRPr>
          </a:p>
          <a:p>
            <a:pPr algn="ctr" eaLnBrk="0" hangingPunct="0"/>
            <a:endParaRPr lang="en-US" sz="1000">
              <a:cs typeface="Arial" charset="0"/>
            </a:endParaRPr>
          </a:p>
        </p:txBody>
      </p:sp>
      <p:sp>
        <p:nvSpPr>
          <p:cNvPr id="18444" name="Oval 16"/>
          <p:cNvSpPr>
            <a:spLocks noChangeArrowheads="1"/>
          </p:cNvSpPr>
          <p:nvPr/>
        </p:nvSpPr>
        <p:spPr bwMode="gray">
          <a:xfrm>
            <a:off x="4640263" y="2847975"/>
            <a:ext cx="2940050" cy="2940050"/>
          </a:xfrm>
          <a:prstGeom prst="ellipse">
            <a:avLst/>
          </a:prstGeom>
          <a:solidFill>
            <a:srgbClr val="2A79D0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cs typeface="Arial" charset="0"/>
            </a:endParaRPr>
          </a:p>
        </p:txBody>
      </p:sp>
      <p:sp>
        <p:nvSpPr>
          <p:cNvPr id="18445" name="Oval 17"/>
          <p:cNvSpPr>
            <a:spLocks noChangeArrowheads="1"/>
          </p:cNvSpPr>
          <p:nvPr/>
        </p:nvSpPr>
        <p:spPr bwMode="gray">
          <a:xfrm>
            <a:off x="4965700" y="3505708"/>
            <a:ext cx="2287588" cy="2286000"/>
          </a:xfrm>
          <a:prstGeom prst="ellipse">
            <a:avLst/>
          </a:prstGeom>
          <a:solidFill>
            <a:srgbClr val="0061B2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2000" b="1" dirty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cs typeface="Arial" charset="0"/>
            </a:endParaRPr>
          </a:p>
          <a:p>
            <a:pPr algn="ctr" eaLnBrk="0" hangingPunct="0"/>
            <a:r>
              <a:rPr lang="es-ES" sz="2000" b="1" i="1" dirty="0">
                <a:solidFill>
                  <a:schemeClr val="bg1"/>
                </a:solidFill>
              </a:rPr>
              <a:t>11.825.139 €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237308" y="1464458"/>
            <a:ext cx="1750170" cy="2039940"/>
            <a:chOff x="2433" y="880"/>
            <a:chExt cx="985" cy="1285"/>
          </a:xfrm>
        </p:grpSpPr>
        <p:sp>
          <p:nvSpPr>
            <p:cNvPr id="18448" name="Text Box 19"/>
            <p:cNvSpPr txBox="1">
              <a:spLocks noChangeArrowheads="1"/>
            </p:cNvSpPr>
            <p:nvPr/>
          </p:nvSpPr>
          <p:spPr bwMode="gray">
            <a:xfrm>
              <a:off x="2434" y="880"/>
              <a:ext cx="97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sz="2000" b="1" i="1" dirty="0"/>
                <a:t>149.909.565 €</a:t>
              </a:r>
            </a:p>
          </p:txBody>
        </p:sp>
        <p:sp>
          <p:nvSpPr>
            <p:cNvPr id="18449" name="Text Box 19"/>
            <p:cNvSpPr txBox="1">
              <a:spLocks noChangeArrowheads="1"/>
            </p:cNvSpPr>
            <p:nvPr/>
          </p:nvSpPr>
          <p:spPr bwMode="gray">
            <a:xfrm>
              <a:off x="2433" y="1511"/>
              <a:ext cx="97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sz="2000" b="1" i="1" dirty="0"/>
                <a:t> 121.806.096 €</a:t>
              </a:r>
            </a:p>
            <a:p>
              <a:pPr algn="ctr" defTabSz="801688">
                <a:spcAft>
                  <a:spcPct val="40000"/>
                </a:spcAft>
              </a:pPr>
              <a:endParaRPr lang="es-ES" sz="2000" b="1" i="1" dirty="0"/>
            </a:p>
          </p:txBody>
        </p:sp>
        <p:sp>
          <p:nvSpPr>
            <p:cNvPr id="18450" name="Text Box 19"/>
            <p:cNvSpPr txBox="1">
              <a:spLocks noChangeArrowheads="1"/>
            </p:cNvSpPr>
            <p:nvPr/>
          </p:nvSpPr>
          <p:spPr bwMode="gray">
            <a:xfrm>
              <a:off x="2552" y="1917"/>
              <a:ext cx="6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endParaRPr lang="en-US" sz="10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gray">
            <a:xfrm>
              <a:off x="2485" y="1971"/>
              <a:ext cx="9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s-ES" sz="2000" b="1" i="1" dirty="0"/>
                <a:t> 70.184.825 €</a:t>
              </a:r>
            </a:p>
          </p:txBody>
        </p:sp>
      </p:grpSp>
      <p:sp>
        <p:nvSpPr>
          <p:cNvPr id="18457" name="Text Box 13"/>
          <p:cNvSpPr txBox="1">
            <a:spLocks noChangeArrowheads="1"/>
          </p:cNvSpPr>
          <p:nvPr/>
        </p:nvSpPr>
        <p:spPr bwMode="gray">
          <a:xfrm>
            <a:off x="7394163" y="1019988"/>
            <a:ext cx="3168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VALOR SOCIAL INTEGRADO</a:t>
            </a:r>
          </a:p>
        </p:txBody>
      </p:sp>
      <p:sp>
        <p:nvSpPr>
          <p:cNvPr id="18458" name="Text Box 13"/>
          <p:cNvSpPr txBox="1">
            <a:spLocks noChangeArrowheads="1"/>
          </p:cNvSpPr>
          <p:nvPr/>
        </p:nvSpPr>
        <p:spPr bwMode="gray">
          <a:xfrm>
            <a:off x="1756022" y="3286126"/>
            <a:ext cx="17720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n-US" b="1" dirty="0">
                <a:solidFill>
                  <a:srgbClr val="080808"/>
                </a:solidFill>
                <a:cs typeface="Arial" charset="0"/>
              </a:rPr>
              <a:t>VALOR SOCIAL ESPECIFICO</a:t>
            </a:r>
          </a:p>
        </p:txBody>
      </p:sp>
      <p:sp>
        <p:nvSpPr>
          <p:cNvPr id="18459" name="Text Box 13"/>
          <p:cNvSpPr txBox="1">
            <a:spLocks noChangeArrowheads="1"/>
          </p:cNvSpPr>
          <p:nvPr/>
        </p:nvSpPr>
        <p:spPr bwMode="gray">
          <a:xfrm>
            <a:off x="199767" y="1556161"/>
            <a:ext cx="311251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VALOR SOCIAL</a:t>
            </a:r>
          </a:p>
          <a:p>
            <a:pPr algn="r" defTabSz="801688">
              <a:spcAft>
                <a:spcPct val="40000"/>
              </a:spcAft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EMOCIONAL</a:t>
            </a: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gray">
          <a:xfrm rot="10800000">
            <a:off x="1885951" y="1870075"/>
            <a:ext cx="3516313" cy="0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gray">
          <a:xfrm rot="10800000">
            <a:off x="6819901" y="2616200"/>
            <a:ext cx="3514725" cy="0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gray">
          <a:xfrm rot="10800000">
            <a:off x="6796182" y="3967088"/>
            <a:ext cx="3514724" cy="0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885951" y="3286125"/>
            <a:ext cx="3516313" cy="0"/>
            <a:chOff x="228" y="2070"/>
            <a:chExt cx="2215" cy="0"/>
          </a:xfrm>
        </p:grpSpPr>
        <p:sp>
          <p:nvSpPr>
            <p:cNvPr id="46" name="Line 17"/>
            <p:cNvSpPr>
              <a:spLocks noChangeShapeType="1"/>
            </p:cNvSpPr>
            <p:nvPr/>
          </p:nvSpPr>
          <p:spPr bwMode="gray">
            <a:xfrm rot="10800000">
              <a:off x="1584" y="2070"/>
              <a:ext cx="859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" name="Line 17"/>
            <p:cNvSpPr>
              <a:spLocks noChangeShapeType="1"/>
            </p:cNvSpPr>
            <p:nvPr/>
          </p:nvSpPr>
          <p:spPr bwMode="gray">
            <a:xfrm rot="10800000">
              <a:off x="228" y="2070"/>
              <a:ext cx="1356" cy="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" name="Oval 18"/>
          <p:cNvSpPr>
            <a:spLocks noChangeArrowheads="1"/>
          </p:cNvSpPr>
          <p:nvPr/>
        </p:nvSpPr>
        <p:spPr bwMode="gray">
          <a:xfrm>
            <a:off x="5319007" y="4315444"/>
            <a:ext cx="1635125" cy="1472582"/>
          </a:xfrm>
          <a:prstGeom prst="ellipse">
            <a:avLst/>
          </a:prstGeom>
          <a:solidFill>
            <a:srgbClr val="004074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cs typeface="Arial" charset="0"/>
            </a:endParaRPr>
          </a:p>
        </p:txBody>
      </p:sp>
      <p:sp>
        <p:nvSpPr>
          <p:cNvPr id="18467" name="Text Box 13"/>
          <p:cNvSpPr txBox="1">
            <a:spLocks noChangeArrowheads="1"/>
          </p:cNvSpPr>
          <p:nvPr/>
        </p:nvSpPr>
        <p:spPr bwMode="gray">
          <a:xfrm>
            <a:off x="8532421" y="4060341"/>
            <a:ext cx="19288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n-US" b="1" dirty="0">
                <a:solidFill>
                  <a:srgbClr val="080808"/>
                </a:solidFill>
                <a:cs typeface="Arial" charset="0"/>
              </a:rPr>
              <a:t>VALOR SOCIAL DE MERCADO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5275611" y="3895807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b="1" i="1" dirty="0">
                <a:solidFill>
                  <a:schemeClr val="bg1"/>
                </a:solidFill>
              </a:rPr>
              <a:t>51.621.271 €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5263446" y="4880796"/>
            <a:ext cx="1771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s-ES" sz="2000" b="1" i="1" dirty="0">
                <a:solidFill>
                  <a:schemeClr val="bg1"/>
                </a:solidFill>
              </a:rPr>
              <a:t>23.045.715 €.</a:t>
            </a:r>
            <a:endParaRPr lang="en-US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gray">
          <a:xfrm>
            <a:off x="2208215" y="4855644"/>
            <a:ext cx="1768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1688">
              <a:spcAft>
                <a:spcPct val="40000"/>
              </a:spcAft>
            </a:pPr>
            <a:r>
              <a:rPr lang="en-US" b="1" dirty="0">
                <a:solidFill>
                  <a:srgbClr val="080808"/>
                </a:solidFill>
                <a:cs typeface="Arial" charset="0"/>
              </a:rPr>
              <a:t>FINANCIACIÓN PÚBLICA NETA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038351" y="4842210"/>
            <a:ext cx="3516313" cy="0"/>
            <a:chOff x="228" y="2070"/>
            <a:chExt cx="2215" cy="0"/>
          </a:xfrm>
        </p:grpSpPr>
        <p:sp>
          <p:nvSpPr>
            <p:cNvPr id="37" name="Line 17"/>
            <p:cNvSpPr>
              <a:spLocks noChangeShapeType="1"/>
            </p:cNvSpPr>
            <p:nvPr/>
          </p:nvSpPr>
          <p:spPr bwMode="gray">
            <a:xfrm rot="10800000">
              <a:off x="1584" y="2070"/>
              <a:ext cx="859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gray">
            <a:xfrm rot="10800000">
              <a:off x="228" y="2070"/>
              <a:ext cx="1356" cy="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1" name="40 CuadroTexto"/>
          <p:cNvSpPr txBox="1"/>
          <p:nvPr/>
        </p:nvSpPr>
        <p:spPr>
          <a:xfrm>
            <a:off x="5795870" y="4548007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FFFF00"/>
                </a:solidFill>
              </a:rPr>
              <a:t>0,54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5618655" y="3635135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FFFF00"/>
                </a:solidFill>
              </a:rPr>
              <a:t>0,9 / 1,3 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5553917" y="2902835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FFFF00"/>
                </a:solidFill>
              </a:rPr>
              <a:t>1,22 / 1,83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5462361" y="208085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2,12 / 2,65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5462361" y="103854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2,61 / 3,46</a:t>
            </a:r>
          </a:p>
        </p:txBody>
      </p:sp>
    </p:spTree>
    <p:extLst>
      <p:ext uri="{BB962C8B-B14F-4D97-AF65-F5344CB8AC3E}">
        <p14:creationId xmlns:p14="http://schemas.microsoft.com/office/powerpoint/2010/main" val="357704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8" grpId="0"/>
      <p:bldP spid="4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CDC16-D066-4E66-BA64-77A16B03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228" y="2055345"/>
            <a:ext cx="8911687" cy="2132342"/>
          </a:xfrm>
        </p:spPr>
        <p:txBody>
          <a:bodyPr>
            <a:normAutofit/>
          </a:bodyPr>
          <a:lstStyle/>
          <a:p>
            <a:r>
              <a:rPr lang="es-ES" dirty="0"/>
              <a:t>5.- Retos futuros</a:t>
            </a:r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4D9D4EAC-2AE8-41AE-9A32-09863D48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20087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D5685-079B-43FE-BA46-4D4C933B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Retos de los Centros Educativos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1FB83-B053-470E-B40C-583BD1E49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/>
              <a:t>1.-Definición más precisa del perfil social de cada  centro educativo</a:t>
            </a:r>
          </a:p>
          <a:p>
            <a:endParaRPr lang="es-ES" sz="2400" dirty="0"/>
          </a:p>
          <a:p>
            <a:r>
              <a:rPr lang="es-ES" sz="2400" dirty="0"/>
              <a:t>2.-Búsqueda del equilibrio entre el valor social aportado a los distintos grupos de interés</a:t>
            </a:r>
          </a:p>
          <a:p>
            <a:endParaRPr lang="es-ES" sz="2400" dirty="0"/>
          </a:p>
          <a:p>
            <a:r>
              <a:rPr lang="es-ES" sz="2400" dirty="0"/>
              <a:t>3.-Inclusión del valor social aportado en los planes estratégicos con la finalidad de incrementar ese valor anualmente</a:t>
            </a:r>
          </a:p>
          <a:p>
            <a:endParaRPr lang="es-ES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33B344D2-596A-4F6E-8E28-D06CD54C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04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A9091-8839-408F-BAE3-479C644F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Retos del Obispado de Bilbao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C50ED-EFAC-496D-B0AF-F07A95879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189" y="2641146"/>
            <a:ext cx="9364435" cy="3270076"/>
          </a:xfrm>
        </p:spPr>
        <p:txBody>
          <a:bodyPr/>
          <a:lstStyle/>
          <a:p>
            <a:r>
              <a:rPr lang="es-ES" sz="2800" dirty="0"/>
              <a:t>Determinar el valor social aportado por </a:t>
            </a:r>
            <a:r>
              <a:rPr lang="es-ES" sz="2800" b="1" dirty="0"/>
              <a:t>Cáritas</a:t>
            </a:r>
          </a:p>
          <a:p>
            <a:endParaRPr lang="es-ES" sz="2800" dirty="0"/>
          </a:p>
          <a:p>
            <a:r>
              <a:rPr lang="es-ES" sz="2800" dirty="0"/>
              <a:t>Definir el valor social del conjunto de </a:t>
            </a:r>
            <a:r>
              <a:rPr lang="es-ES" sz="2800" b="1" dirty="0"/>
              <a:t>parroquias</a:t>
            </a:r>
          </a:p>
          <a:p>
            <a:endParaRPr lang="es-ES" sz="2800" dirty="0"/>
          </a:p>
          <a:p>
            <a:r>
              <a:rPr lang="es-ES" sz="2800" dirty="0"/>
              <a:t>Monetizar el valor social aportado por el </a:t>
            </a:r>
            <a:r>
              <a:rPr lang="es-ES" sz="2800" b="1" dirty="0"/>
              <a:t>resto de entes diocesanos</a:t>
            </a:r>
          </a:p>
          <a:p>
            <a:endParaRPr lang="es-ES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0AFEBAF4-5173-487E-A344-CFB3E5C5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7215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AD2E6-BC61-441E-AA18-A83BA818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06136"/>
            <a:ext cx="8911687" cy="1224643"/>
          </a:xfrm>
        </p:spPr>
        <p:txBody>
          <a:bodyPr>
            <a:normAutofit/>
          </a:bodyPr>
          <a:lstStyle/>
          <a:p>
            <a:r>
              <a:rPr lang="es-ES" sz="5400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001CA4-6685-4E98-9FA9-829FFD8E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168" y="1832882"/>
            <a:ext cx="9843731" cy="4967967"/>
          </a:xfrm>
        </p:spPr>
        <p:txBody>
          <a:bodyPr>
            <a:noAutofit/>
          </a:bodyPr>
          <a:lstStyle/>
          <a:p>
            <a:r>
              <a:rPr lang="es-ES" sz="2400" dirty="0"/>
              <a:t>Toda empresa o institución desarrolla una actividad dentro de la sociedad</a:t>
            </a:r>
          </a:p>
          <a:p>
            <a:r>
              <a:rPr lang="es-ES" sz="2400" dirty="0"/>
              <a:t>La medición de esa actividad ha sido puramente económica</a:t>
            </a:r>
          </a:p>
          <a:p>
            <a:r>
              <a:rPr lang="es-ES" sz="2400" dirty="0"/>
              <a:t>Pero toda empresa o institución realiza también una actividad social para sus distintos grupos de interés</a:t>
            </a:r>
          </a:p>
          <a:p>
            <a:r>
              <a:rPr lang="es-ES" sz="2400" dirty="0"/>
              <a:t>Y deja una huella medioambiental en el desarrollo de su actividad</a:t>
            </a:r>
          </a:p>
          <a:p>
            <a:r>
              <a:rPr lang="es-ES" sz="2400" b="1" dirty="0"/>
              <a:t>En el futuro, toda empresa o institución, por deseo u obligación, medirá su acción anual en base a tres memorias…la económica, la social y la medioambiental</a:t>
            </a:r>
          </a:p>
          <a:p>
            <a:endParaRPr lang="es-ES" sz="2000" dirty="0"/>
          </a:p>
        </p:txBody>
      </p:sp>
      <p:pic>
        <p:nvPicPr>
          <p:cNvPr id="4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65BA2D17-CF2C-4455-9378-2DC72EFE0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72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64125" y="752532"/>
            <a:ext cx="10972800" cy="1353854"/>
          </a:xfrm>
        </p:spPr>
        <p:txBody>
          <a:bodyPr>
            <a:normAutofit fontScale="90000"/>
          </a:bodyPr>
          <a:lstStyle/>
          <a:p>
            <a:r>
              <a:rPr lang="es-ES" dirty="0"/>
              <a:t>El Obispado de Bilbao,  ha confeccionado un Plan Estratégico Económico para el periodo 2016-2019</a:t>
            </a:r>
            <a:br>
              <a:rPr lang="es-ES" dirty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4068" y="1505065"/>
            <a:ext cx="10920606" cy="5340410"/>
          </a:xfrm>
        </p:spPr>
        <p:txBody>
          <a:bodyPr>
            <a:normAutofit fontScale="85000" lnSpcReduction="10000"/>
          </a:bodyPr>
          <a:lstStyle/>
          <a:p>
            <a:endParaRPr lang="es-ES" sz="4100" dirty="0"/>
          </a:p>
          <a:p>
            <a:pPr lvl="7"/>
            <a:r>
              <a:rPr lang="es-ES" sz="4300" dirty="0"/>
              <a:t>Debido a:</a:t>
            </a:r>
          </a:p>
          <a:p>
            <a:endParaRPr lang="es-ES" dirty="0"/>
          </a:p>
          <a:p>
            <a:pPr lvl="1"/>
            <a:r>
              <a:rPr lang="es-ES" sz="3100" dirty="0"/>
              <a:t>Un importante cambio social y religioso en los últimos años</a:t>
            </a:r>
          </a:p>
          <a:p>
            <a:pPr lvl="1"/>
            <a:r>
              <a:rPr lang="es-ES" sz="3100" dirty="0"/>
              <a:t>Una voluntad clara de Autofinanciación (iglesia mantenida por los fieles) y necesidad de ser transparente</a:t>
            </a:r>
          </a:p>
          <a:p>
            <a:pPr lvl="1"/>
            <a:endParaRPr lang="es-ES" sz="3100" dirty="0"/>
          </a:p>
          <a:p>
            <a:pPr lvl="1"/>
            <a:r>
              <a:rPr lang="es-ES" sz="3100" dirty="0"/>
              <a:t>Y por tanto…la necesidad de tener un plan económico:</a:t>
            </a:r>
          </a:p>
          <a:p>
            <a:pPr lvl="2"/>
            <a:r>
              <a:rPr lang="es-ES" sz="3100" dirty="0"/>
              <a:t>Sin incrementar los recursos monetarios</a:t>
            </a:r>
          </a:p>
          <a:p>
            <a:pPr lvl="2"/>
            <a:r>
              <a:rPr lang="es-ES" sz="3100" dirty="0"/>
              <a:t>Con fuertes recursos de personas, no utilizados (voluntariado)</a:t>
            </a:r>
          </a:p>
          <a:p>
            <a:pPr lvl="2"/>
            <a:endParaRPr lang="es-ES" sz="3100" dirty="0"/>
          </a:p>
        </p:txBody>
      </p:sp>
      <p:pic>
        <p:nvPicPr>
          <p:cNvPr id="6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0642046B-6D72-4AFF-B488-79F068EF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1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914401" y="2642997"/>
            <a:ext cx="409600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Visión Económica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5160725" y="27933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6538586" y="2567842"/>
            <a:ext cx="445926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Autofinanciación</a:t>
            </a:r>
          </a:p>
        </p:txBody>
      </p:sp>
      <p:pic>
        <p:nvPicPr>
          <p:cNvPr id="5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2D8B1AA2-B1CD-4A77-94FC-DCB54E13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2505205" y="4747364"/>
            <a:ext cx="6764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(</a:t>
            </a:r>
            <a:r>
              <a:rPr lang="es-ES" sz="2800" dirty="0"/>
              <a:t>87% autofinanciación ejercicio 2017)</a:t>
            </a:r>
          </a:p>
        </p:txBody>
      </p:sp>
    </p:spTree>
    <p:extLst>
      <p:ext uri="{BB962C8B-B14F-4D97-AF65-F5344CB8AC3E}">
        <p14:creationId xmlns:p14="http://schemas.microsoft.com/office/powerpoint/2010/main" val="256933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79" y="1413191"/>
            <a:ext cx="850517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421239" y="2336800"/>
            <a:ext cx="1539068" cy="4314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190021" y="3241687"/>
            <a:ext cx="1630384" cy="415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077195" y="4413258"/>
            <a:ext cx="1440504" cy="3841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392597" y="4781550"/>
            <a:ext cx="540533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50" dirty="0">
                <a:solidFill>
                  <a:srgbClr val="000000"/>
                </a:solidFill>
                <a:latin typeface="Arial" panose="020B0604020202020204" pitchFamily="34" charset="0"/>
              </a:rPr>
              <a:t>ERP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154291" y="4797425"/>
            <a:ext cx="1095172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50" dirty="0">
                <a:solidFill>
                  <a:srgbClr val="000000"/>
                </a:solidFill>
                <a:latin typeface="Arial" panose="020B0604020202020204" pitchFamily="34" charset="0"/>
              </a:rPr>
              <a:t>Valor Social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3319398" y="5638289"/>
            <a:ext cx="1591204" cy="355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54729" y="5980113"/>
            <a:ext cx="50206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50" dirty="0">
                <a:solidFill>
                  <a:srgbClr val="000000"/>
                </a:solidFill>
                <a:latin typeface="Arial" panose="020B0604020202020204" pitchFamily="34" charset="0"/>
              </a:rPr>
              <a:t>Red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446394" y="6286174"/>
            <a:ext cx="1685077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50" dirty="0">
                <a:solidFill>
                  <a:srgbClr val="000000"/>
                </a:solidFill>
                <a:latin typeface="Arial" panose="020B0604020202020204" pitchFamily="34" charset="0"/>
              </a:rPr>
              <a:t>Juntas Económicas</a:t>
            </a:r>
          </a:p>
        </p:txBody>
      </p:sp>
      <p:sp>
        <p:nvSpPr>
          <p:cNvPr id="11" name="10 Elipse"/>
          <p:cNvSpPr/>
          <p:nvPr/>
        </p:nvSpPr>
        <p:spPr>
          <a:xfrm>
            <a:off x="3536828" y="2438057"/>
            <a:ext cx="161925" cy="19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5405667" y="2443168"/>
            <a:ext cx="161925" cy="193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7186308" y="2443168"/>
            <a:ext cx="163115" cy="193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8984846" y="2455694"/>
            <a:ext cx="161925" cy="193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8302657" y="3328999"/>
            <a:ext cx="163115" cy="193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6287366" y="3306763"/>
            <a:ext cx="161925" cy="195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3994991" y="3297238"/>
            <a:ext cx="161925" cy="1952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3523780" y="4514679"/>
            <a:ext cx="161925" cy="193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5395573" y="4521205"/>
            <a:ext cx="161925" cy="1952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7229263" y="4527205"/>
            <a:ext cx="161925" cy="193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9078334" y="4511131"/>
            <a:ext cx="161925" cy="1952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3505874" y="5721013"/>
            <a:ext cx="161925" cy="19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5285268" y="5728940"/>
            <a:ext cx="161925" cy="1952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7161256" y="5716414"/>
            <a:ext cx="163115" cy="1952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8903788" y="5683261"/>
            <a:ext cx="161925" cy="195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37" name="CuadroTexto 6"/>
          <p:cNvSpPr txBox="1">
            <a:spLocks noChangeArrowheads="1"/>
          </p:cNvSpPr>
          <p:nvPr/>
        </p:nvSpPr>
        <p:spPr bwMode="auto">
          <a:xfrm>
            <a:off x="8681811" y="639915"/>
            <a:ext cx="2121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solidFill>
                  <a:srgbClr val="000000"/>
                </a:solidFill>
              </a:rPr>
              <a:t>31 Diciembre 2017</a:t>
            </a:r>
          </a:p>
        </p:txBody>
      </p:sp>
      <p:pic>
        <p:nvPicPr>
          <p:cNvPr id="31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15A7DFE9-280C-4674-AA13-36F36532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03EBAFC0-B06B-484A-B6EF-94E72EA12BBF}"/>
              </a:ext>
            </a:extLst>
          </p:cNvPr>
          <p:cNvSpPr/>
          <p:nvPr/>
        </p:nvSpPr>
        <p:spPr>
          <a:xfrm>
            <a:off x="8764646" y="4187688"/>
            <a:ext cx="1876849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D6C9EA05-8503-44E4-B6BC-D2A927C5DA45}"/>
              </a:ext>
            </a:extLst>
          </p:cNvPr>
          <p:cNvSpPr/>
          <p:nvPr/>
        </p:nvSpPr>
        <p:spPr>
          <a:xfrm rot="20354455">
            <a:off x="10593871" y="3803374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B2B2725D-ED73-4682-BB48-0E1F230502C7}"/>
              </a:ext>
            </a:extLst>
          </p:cNvPr>
          <p:cNvSpPr/>
          <p:nvPr/>
        </p:nvSpPr>
        <p:spPr>
          <a:xfrm rot="10800000">
            <a:off x="7763384" y="3276045"/>
            <a:ext cx="296594" cy="362961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Flecha: cheurón 31">
            <a:extLst>
              <a:ext uri="{FF2B5EF4-FFF2-40B4-BE49-F238E27FC236}">
                <a16:creationId xmlns:a16="http://schemas.microsoft.com/office/drawing/2014/main" id="{B15885BF-E95C-475C-AFDA-5A6DAAF1AC5A}"/>
              </a:ext>
            </a:extLst>
          </p:cNvPr>
          <p:cNvSpPr/>
          <p:nvPr/>
        </p:nvSpPr>
        <p:spPr>
          <a:xfrm rot="10800000">
            <a:off x="5663556" y="3222913"/>
            <a:ext cx="296594" cy="362961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 txBox="1">
            <a:spLocks/>
          </p:cNvSpPr>
          <p:nvPr/>
        </p:nvSpPr>
        <p:spPr bwMode="auto">
          <a:xfrm>
            <a:off x="4664871" y="333388"/>
            <a:ext cx="4617244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>
                <a:solidFill>
                  <a:srgbClr val="000000"/>
                </a:solidFill>
                <a:latin typeface="Garamond" panose="02020404030301010803" pitchFamily="18" charset="0"/>
              </a:rPr>
              <a:t>OBJETIVOS, INDICADORES, METAS, PROYECTOS Y RESPONSABLES</a:t>
            </a:r>
          </a:p>
        </p:txBody>
      </p:sp>
      <p:pic>
        <p:nvPicPr>
          <p:cNvPr id="16387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04" y="1449388"/>
            <a:ext cx="607695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arriba y abajo 6"/>
          <p:cNvSpPr/>
          <p:nvPr/>
        </p:nvSpPr>
        <p:spPr>
          <a:xfrm>
            <a:off x="3449248" y="1773245"/>
            <a:ext cx="378619" cy="43195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rgbClr val="FFFFFF"/>
                </a:solidFill>
              </a:rPr>
              <a:t>15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rgbClr val="FFFFFF"/>
                </a:solidFill>
              </a:rPr>
              <a:t> Objetivos</a:t>
            </a:r>
          </a:p>
        </p:txBody>
      </p:sp>
      <p:sp>
        <p:nvSpPr>
          <p:cNvPr id="9" name="Flecha arriba y abajo 8"/>
          <p:cNvSpPr/>
          <p:nvPr/>
        </p:nvSpPr>
        <p:spPr>
          <a:xfrm>
            <a:off x="6042423" y="1773245"/>
            <a:ext cx="377428" cy="43195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rgbClr val="FFFFFF"/>
                </a:solidFill>
              </a:rPr>
              <a:t>25 </a:t>
            </a:r>
            <a:r>
              <a:rPr lang="es-ES" dirty="0" err="1">
                <a:solidFill>
                  <a:srgbClr val="FFFFFF"/>
                </a:solidFill>
              </a:rPr>
              <a:t>pROYECTOS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Flecha arriba y abajo 8"/>
          <p:cNvSpPr/>
          <p:nvPr/>
        </p:nvSpPr>
        <p:spPr>
          <a:xfrm>
            <a:off x="9462988" y="1772817"/>
            <a:ext cx="377428" cy="43195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rgbClr val="FFFFFF"/>
                </a:solidFill>
              </a:rPr>
              <a:t>151 </a:t>
            </a:r>
            <a:r>
              <a:rPr lang="es-ES" dirty="0" err="1">
                <a:solidFill>
                  <a:srgbClr val="FFFFFF"/>
                </a:solidFill>
              </a:rPr>
              <a:t>aCCIONES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0" name="Picture 2" descr="C:\Documents and Settings\Patricia\Mis documentos\Jose Joaquin\Asuntos Varios\Obispado\Logo\ObispadoBcolor.tif">
            <a:extLst>
              <a:ext uri="{FF2B5EF4-FFF2-40B4-BE49-F238E27FC236}">
                <a16:creationId xmlns:a16="http://schemas.microsoft.com/office/drawing/2014/main" id="{7DD3CE1E-F87C-4616-B60D-D8308A89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82" y="0"/>
            <a:ext cx="1749287" cy="7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4769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964</TotalTime>
  <Words>2985</Words>
  <Application>Microsoft Office PowerPoint</Application>
  <PresentationFormat>Panorámica</PresentationFormat>
  <Paragraphs>942</Paragraphs>
  <Slides>59</Slides>
  <Notes>4</Notes>
  <HiddenSlides>2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77" baseType="lpstr">
      <vt:lpstr>ＭＳ Ｐゴシック</vt:lpstr>
      <vt:lpstr>SimSun</vt:lpstr>
      <vt:lpstr>Arial</vt:lpstr>
      <vt:lpstr>Bebas Neue</vt:lpstr>
      <vt:lpstr>Berlin Sans FB Demi</vt:lpstr>
      <vt:lpstr>Calibri</vt:lpstr>
      <vt:lpstr>Calibri Light</vt:lpstr>
      <vt:lpstr>Cambria</vt:lpstr>
      <vt:lpstr>Century Gothic</vt:lpstr>
      <vt:lpstr>Comic Sans MS</vt:lpstr>
      <vt:lpstr>Courier New</vt:lpstr>
      <vt:lpstr>Garamond</vt:lpstr>
      <vt:lpstr>Times New Roman</vt:lpstr>
      <vt:lpstr>Wingdings 3</vt:lpstr>
      <vt:lpstr>Espiral</vt:lpstr>
      <vt:lpstr>1_Tema de Office</vt:lpstr>
      <vt:lpstr>2_Tema de Office</vt:lpstr>
      <vt:lpstr>think-cell Slide</vt:lpstr>
      <vt:lpstr>La cuenta de resultados social</vt:lpstr>
      <vt:lpstr>Indice</vt:lpstr>
      <vt:lpstr>1.-Interés de la Diócesis de Bilbao en cuantificar el valor social que aportan sus distintos entes diocesanos </vt:lpstr>
      <vt:lpstr>Misión de la Iglesia</vt:lpstr>
      <vt:lpstr>DAFO (PEE 2016-2019)</vt:lpstr>
      <vt:lpstr>El Obispado de Bilbao,  ha confeccionado un Plan Estratégico Económico para el periodo 2016-2019 </vt:lpstr>
      <vt:lpstr>Presentación de PowerPoint</vt:lpstr>
      <vt:lpstr>Presentación de PowerPoint</vt:lpstr>
      <vt:lpstr>Presentación de PowerPoint</vt:lpstr>
      <vt:lpstr>Caracteristicas PEE</vt:lpstr>
      <vt:lpstr>Presentación de PowerPoint</vt:lpstr>
      <vt:lpstr>Presentación de PowerPoint</vt:lpstr>
      <vt:lpstr>Entes Diocesanos</vt:lpstr>
      <vt:lpstr>Entes Diocesanos</vt:lpstr>
      <vt:lpstr>…con ese perímetro…</vt:lpstr>
      <vt:lpstr> Economía diocesana</vt:lpstr>
      <vt:lpstr>Presentación de PowerPoint</vt:lpstr>
      <vt:lpstr>¿Se puede monetizar el valor social aportado por una institución religiosa? </vt:lpstr>
      <vt:lpstr>2.-.-¿Cómo se determina el valor social de una institución?. Metodología empleada </vt:lpstr>
      <vt:lpstr>Presentación de PowerPoint</vt:lpstr>
      <vt:lpstr>Presentación de PowerPoint</vt:lpstr>
      <vt:lpstr>Presentación de PowerPoint</vt:lpstr>
      <vt:lpstr>¿DE QUÉ HABLAMOS?</vt:lpstr>
      <vt:lpstr>PRINCIPIOS DE LA CONTABILIDAD SOCIAL</vt:lpstr>
      <vt:lpstr>         INTEGRALIDAD</vt:lpstr>
      <vt:lpstr>MATRIZ DE DISTRIBUCIÓN DE VALOR SOCIAL (DE MERCADO)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3.-Valor social EP Otxarkoaga </vt:lpstr>
      <vt:lpstr>Proceso</vt:lpstr>
      <vt:lpstr>EP Otxarkoaga: Datos básicos</vt:lpstr>
      <vt:lpstr>EP Otxarkoaga: Un Centro Educativo Singular</vt:lpstr>
      <vt:lpstr>Grupos de interés</vt:lpstr>
      <vt:lpstr>Tipos de Valor Social</vt:lpstr>
      <vt:lpstr>Valor Social de Mercado Directo</vt:lpstr>
      <vt:lpstr>Valor Social de Mercado Indirecto. Proveedores</vt:lpstr>
      <vt:lpstr>Presentación de PowerPoint</vt:lpstr>
      <vt:lpstr>Presentación de PowerPoint</vt:lpstr>
      <vt:lpstr>Valor Social específico</vt:lpstr>
      <vt:lpstr>Presentación de PowerPoint</vt:lpstr>
      <vt:lpstr>Presentación de PowerPoint</vt:lpstr>
      <vt:lpstr>4.-Valor social agregado de los 16 centros educativos diocesanos </vt:lpstr>
      <vt:lpstr>Presentación de PowerPoint</vt:lpstr>
      <vt:lpstr>5.- Retos futuros</vt:lpstr>
      <vt:lpstr>Retos de los Centros Educativos</vt:lpstr>
      <vt:lpstr>Retos del Obispado de Bilbao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cuenta de resultados social</dc:title>
  <dc:creator>Jose Joaquín Moral</dc:creator>
  <cp:lastModifiedBy>Jose Joaquin Moral Santamaria</cp:lastModifiedBy>
  <cp:revision>97</cp:revision>
  <cp:lastPrinted>2018-10-23T07:41:41Z</cp:lastPrinted>
  <dcterms:created xsi:type="dcterms:W3CDTF">2018-09-27T08:59:39Z</dcterms:created>
  <dcterms:modified xsi:type="dcterms:W3CDTF">2018-10-25T18:12:01Z</dcterms:modified>
</cp:coreProperties>
</file>